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0" r:id="rId5"/>
    <p:sldId id="261" r:id="rId6"/>
    <p:sldId id="262" r:id="rId7"/>
    <p:sldId id="263" r:id="rId8"/>
    <p:sldId id="265"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60"/>
    <p:restoredTop sz="96715"/>
  </p:normalViewPr>
  <p:slideViewPr>
    <p:cSldViewPr snapToGrid="0" snapToObjects="1">
      <p:cViewPr varScale="1">
        <p:scale>
          <a:sx n="92" d="100"/>
          <a:sy n="92" d="100"/>
        </p:scale>
        <p:origin x="80" y="3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103A25-480A-4775-848B-9F21B26340C2}" type="doc">
      <dgm:prSet loTypeId="urn:microsoft.com/office/officeart/2005/8/layout/hList9" loCatId="list" qsTypeId="urn:microsoft.com/office/officeart/2005/8/quickstyle/simple1" qsCatId="simple" csTypeId="urn:microsoft.com/office/officeart/2005/8/colors/colorful3" csCatId="colorful" phldr="1"/>
      <dgm:spPr/>
    </dgm:pt>
    <dgm:pt modelId="{76B6AEEB-5450-4F7A-9BF6-DF8F8FADC6F3}">
      <dgm:prSet phldrT="[Text]"/>
      <dgm:spPr/>
      <dgm:t>
        <a:bodyPr/>
        <a:lstStyle/>
        <a:p>
          <a:r>
            <a:rPr lang="en-US" dirty="0" smtClean="0"/>
            <a:t>Class 1</a:t>
          </a:r>
          <a:endParaRPr lang="en-US" dirty="0"/>
        </a:p>
      </dgm:t>
    </dgm:pt>
    <dgm:pt modelId="{62D372A0-EBC5-4098-8683-BEF0C6F2F3AA}" type="parTrans" cxnId="{8097C8D1-7992-4C9A-AF63-E91F091EABA4}">
      <dgm:prSet/>
      <dgm:spPr/>
      <dgm:t>
        <a:bodyPr/>
        <a:lstStyle/>
        <a:p>
          <a:endParaRPr lang="en-US"/>
        </a:p>
      </dgm:t>
    </dgm:pt>
    <dgm:pt modelId="{1402BFEE-D508-4B5B-8295-62F047C598D3}" type="sibTrans" cxnId="{8097C8D1-7992-4C9A-AF63-E91F091EABA4}">
      <dgm:prSet/>
      <dgm:spPr/>
      <dgm:t>
        <a:bodyPr/>
        <a:lstStyle/>
        <a:p>
          <a:endParaRPr lang="en-US"/>
        </a:p>
      </dgm:t>
    </dgm:pt>
    <dgm:pt modelId="{3E9C3225-A100-46CE-A618-46C8A817AC95}">
      <dgm:prSet phldrT="[Text]"/>
      <dgm:spPr/>
      <dgm:t>
        <a:bodyPr/>
        <a:lstStyle/>
        <a:p>
          <a:r>
            <a:rPr lang="en-US" dirty="0" smtClean="0"/>
            <a:t>Class 2</a:t>
          </a:r>
          <a:endParaRPr lang="en-US" dirty="0"/>
        </a:p>
      </dgm:t>
    </dgm:pt>
    <dgm:pt modelId="{A12D3316-8718-4469-A46E-D0F19EAC5E0F}" type="parTrans" cxnId="{C07FE150-3E3D-4684-9C33-C610A51A62E6}">
      <dgm:prSet/>
      <dgm:spPr/>
      <dgm:t>
        <a:bodyPr/>
        <a:lstStyle/>
        <a:p>
          <a:endParaRPr lang="en-US"/>
        </a:p>
      </dgm:t>
    </dgm:pt>
    <dgm:pt modelId="{BCF9F3D2-C221-4B4E-85FC-C55CF6FDAC4D}" type="sibTrans" cxnId="{C07FE150-3E3D-4684-9C33-C610A51A62E6}">
      <dgm:prSet/>
      <dgm:spPr/>
      <dgm:t>
        <a:bodyPr/>
        <a:lstStyle/>
        <a:p>
          <a:endParaRPr lang="en-US"/>
        </a:p>
      </dgm:t>
    </dgm:pt>
    <dgm:pt modelId="{D3728EE9-FC88-4416-A102-F6EDD24A3F8F}">
      <dgm:prSet phldrT="[Text]"/>
      <dgm:spPr/>
      <dgm:t>
        <a:bodyPr/>
        <a:lstStyle/>
        <a:p>
          <a:r>
            <a:rPr lang="en-US" dirty="0" smtClean="0"/>
            <a:t>Class 3</a:t>
          </a:r>
          <a:endParaRPr lang="en-US" dirty="0"/>
        </a:p>
      </dgm:t>
    </dgm:pt>
    <dgm:pt modelId="{B21301C0-F285-4710-A074-33597BFAC6BB}" type="parTrans" cxnId="{7A2C43D5-6167-40BE-9A8D-48C1F3D395A0}">
      <dgm:prSet/>
      <dgm:spPr/>
      <dgm:t>
        <a:bodyPr/>
        <a:lstStyle/>
        <a:p>
          <a:endParaRPr lang="en-US"/>
        </a:p>
      </dgm:t>
    </dgm:pt>
    <dgm:pt modelId="{2A6F5E19-79CE-4DAE-B38F-DAC60F1EA157}" type="sibTrans" cxnId="{7A2C43D5-6167-40BE-9A8D-48C1F3D395A0}">
      <dgm:prSet/>
      <dgm:spPr/>
      <dgm:t>
        <a:bodyPr/>
        <a:lstStyle/>
        <a:p>
          <a:endParaRPr lang="en-US"/>
        </a:p>
      </dgm:t>
    </dgm:pt>
    <dgm:pt modelId="{F8BE5661-43A2-4AB6-B2F0-14E7827924AF}">
      <dgm:prSet phldrT="[Text]"/>
      <dgm:spPr/>
      <dgm:t>
        <a:bodyPr/>
        <a:lstStyle/>
        <a:p>
          <a:r>
            <a:rPr lang="en-US" dirty="0" smtClean="0"/>
            <a:t>Class 4</a:t>
          </a:r>
          <a:endParaRPr lang="en-US" dirty="0"/>
        </a:p>
      </dgm:t>
    </dgm:pt>
    <dgm:pt modelId="{2BB88FEB-7DE9-4764-8DB7-D9A75BE19F2D}" type="parTrans" cxnId="{DA1AF525-4380-4D51-86E7-28C3099FC901}">
      <dgm:prSet/>
      <dgm:spPr/>
      <dgm:t>
        <a:bodyPr/>
        <a:lstStyle/>
        <a:p>
          <a:endParaRPr lang="en-US"/>
        </a:p>
      </dgm:t>
    </dgm:pt>
    <dgm:pt modelId="{272D30A7-B99D-49F5-9AF6-5467EDFF838D}" type="sibTrans" cxnId="{DA1AF525-4380-4D51-86E7-28C3099FC901}">
      <dgm:prSet/>
      <dgm:spPr/>
      <dgm:t>
        <a:bodyPr/>
        <a:lstStyle/>
        <a:p>
          <a:endParaRPr lang="en-US"/>
        </a:p>
      </dgm:t>
    </dgm:pt>
    <dgm:pt modelId="{FDAE50FE-3F43-4F31-AB44-706E33B5C4F7}">
      <dgm:prSet phldrT="[Text]"/>
      <dgm:spPr/>
      <dgm:t>
        <a:bodyPr/>
        <a:lstStyle/>
        <a:p>
          <a:r>
            <a:rPr lang="en-US" dirty="0" smtClean="0"/>
            <a:t>Office Sweepstakes, Raffles, etc. - $500 limit</a:t>
          </a:r>
          <a:endParaRPr lang="en-US" dirty="0"/>
        </a:p>
      </dgm:t>
    </dgm:pt>
    <dgm:pt modelId="{607FABBB-E8E0-49FE-A2F0-21636F105382}" type="parTrans" cxnId="{84E888BF-9389-4873-860D-1AF24B712F12}">
      <dgm:prSet/>
      <dgm:spPr/>
      <dgm:t>
        <a:bodyPr/>
        <a:lstStyle/>
        <a:p>
          <a:endParaRPr lang="en-US"/>
        </a:p>
      </dgm:t>
    </dgm:pt>
    <dgm:pt modelId="{8EFC46D9-DB6D-4168-A634-9BE64793D1AD}" type="sibTrans" cxnId="{84E888BF-9389-4873-860D-1AF24B712F12}">
      <dgm:prSet/>
      <dgm:spPr/>
      <dgm:t>
        <a:bodyPr/>
        <a:lstStyle/>
        <a:p>
          <a:endParaRPr lang="en-US"/>
        </a:p>
      </dgm:t>
    </dgm:pt>
    <dgm:pt modelId="{397825AE-8ADB-47C7-811B-B1AEB528225E}">
      <dgm:prSet phldrT="[Text]"/>
      <dgm:spPr/>
      <dgm:t>
        <a:bodyPr/>
        <a:lstStyle/>
        <a:p>
          <a:r>
            <a:rPr lang="en-US" dirty="0" smtClean="0"/>
            <a:t>Office Sweepstakes, Raffles, etc. - $5000 limit</a:t>
          </a:r>
          <a:endParaRPr lang="en-US" dirty="0"/>
        </a:p>
      </dgm:t>
    </dgm:pt>
    <dgm:pt modelId="{E08BB93D-12C6-4EFE-A1E2-36C1F080D280}" type="parTrans" cxnId="{268803A1-C5FC-428B-A6D5-50AA46E143C5}">
      <dgm:prSet/>
      <dgm:spPr/>
      <dgm:t>
        <a:bodyPr/>
        <a:lstStyle/>
        <a:p>
          <a:endParaRPr lang="en-US"/>
        </a:p>
      </dgm:t>
    </dgm:pt>
    <dgm:pt modelId="{E4207A5A-8A0F-4A7C-900A-A656F82019D2}" type="sibTrans" cxnId="{268803A1-C5FC-428B-A6D5-50AA46E143C5}">
      <dgm:prSet/>
      <dgm:spPr/>
      <dgm:t>
        <a:bodyPr/>
        <a:lstStyle/>
        <a:p>
          <a:endParaRPr lang="en-US"/>
        </a:p>
      </dgm:t>
    </dgm:pt>
    <dgm:pt modelId="{EB044642-2DED-49EB-AF87-4ACE35BB6032}">
      <dgm:prSet phldrT="[Text]"/>
      <dgm:spPr/>
      <dgm:t>
        <a:bodyPr/>
        <a:lstStyle/>
        <a:p>
          <a:r>
            <a:rPr lang="en-US" dirty="0" smtClean="0"/>
            <a:t>Housie, TAB (Sports, Horses, Dogs)</a:t>
          </a:r>
          <a:endParaRPr lang="en-US" dirty="0"/>
        </a:p>
      </dgm:t>
    </dgm:pt>
    <dgm:pt modelId="{4F7F8644-9976-4E03-91C6-5CA607CFE361}" type="parTrans" cxnId="{CDAFA1C2-0D50-4B4D-848E-9089E55967EB}">
      <dgm:prSet/>
      <dgm:spPr/>
      <dgm:t>
        <a:bodyPr/>
        <a:lstStyle/>
        <a:p>
          <a:endParaRPr lang="en-US"/>
        </a:p>
      </dgm:t>
    </dgm:pt>
    <dgm:pt modelId="{8493C5F5-0626-467A-ACD5-766B75D1FA16}" type="sibTrans" cxnId="{CDAFA1C2-0D50-4B4D-848E-9089E55967EB}">
      <dgm:prSet/>
      <dgm:spPr/>
      <dgm:t>
        <a:bodyPr/>
        <a:lstStyle/>
        <a:p>
          <a:endParaRPr lang="en-US"/>
        </a:p>
      </dgm:t>
    </dgm:pt>
    <dgm:pt modelId="{255D5FBC-D6EE-495D-83FA-7D9149FA1A05}">
      <dgm:prSet phldrT="[Text]"/>
      <dgm:spPr/>
      <dgm:t>
        <a:bodyPr/>
        <a:lstStyle/>
        <a:p>
          <a:r>
            <a:rPr lang="en-US" dirty="0" smtClean="0"/>
            <a:t>Pubs, Clubs and Trusts Gaming Machines</a:t>
          </a:r>
          <a:endParaRPr lang="en-US" dirty="0"/>
        </a:p>
      </dgm:t>
    </dgm:pt>
    <dgm:pt modelId="{D23FAD8B-7C7F-4871-8501-E2C399340035}" type="parTrans" cxnId="{28C4124D-DABA-4BA1-AD60-089CB2AA8768}">
      <dgm:prSet/>
      <dgm:spPr/>
      <dgm:t>
        <a:bodyPr/>
        <a:lstStyle/>
        <a:p>
          <a:endParaRPr lang="en-US"/>
        </a:p>
      </dgm:t>
    </dgm:pt>
    <dgm:pt modelId="{3AD1D9B8-7EFC-415D-B3FD-A1D69A409E07}" type="sibTrans" cxnId="{28C4124D-DABA-4BA1-AD60-089CB2AA8768}">
      <dgm:prSet/>
      <dgm:spPr/>
      <dgm:t>
        <a:bodyPr/>
        <a:lstStyle/>
        <a:p>
          <a:endParaRPr lang="en-US"/>
        </a:p>
      </dgm:t>
    </dgm:pt>
    <dgm:pt modelId="{AAA34A3A-070D-4ABF-B2F0-A3809FCB7E7E}" type="pres">
      <dgm:prSet presAssocID="{31103A25-480A-4775-848B-9F21B26340C2}" presName="list" presStyleCnt="0">
        <dgm:presLayoutVars>
          <dgm:dir/>
          <dgm:animLvl val="lvl"/>
        </dgm:presLayoutVars>
      </dgm:prSet>
      <dgm:spPr/>
    </dgm:pt>
    <dgm:pt modelId="{393A5A0E-735B-4A8E-8197-7052FA715A86}" type="pres">
      <dgm:prSet presAssocID="{76B6AEEB-5450-4F7A-9BF6-DF8F8FADC6F3}" presName="posSpace" presStyleCnt="0"/>
      <dgm:spPr/>
    </dgm:pt>
    <dgm:pt modelId="{66F87074-1459-4FF8-B8B5-25D9A4D65F8E}" type="pres">
      <dgm:prSet presAssocID="{76B6AEEB-5450-4F7A-9BF6-DF8F8FADC6F3}" presName="vertFlow" presStyleCnt="0"/>
      <dgm:spPr/>
    </dgm:pt>
    <dgm:pt modelId="{C705DE99-B716-4632-8151-308DBD0693B8}" type="pres">
      <dgm:prSet presAssocID="{76B6AEEB-5450-4F7A-9BF6-DF8F8FADC6F3}" presName="topSpace" presStyleCnt="0"/>
      <dgm:spPr/>
    </dgm:pt>
    <dgm:pt modelId="{F0DBDC92-BD57-4600-8FBA-D0A0E9F5BF48}" type="pres">
      <dgm:prSet presAssocID="{76B6AEEB-5450-4F7A-9BF6-DF8F8FADC6F3}" presName="firstComp" presStyleCnt="0"/>
      <dgm:spPr/>
    </dgm:pt>
    <dgm:pt modelId="{7E42AF5C-5ECD-4CB7-AED5-19D42ECA00D9}" type="pres">
      <dgm:prSet presAssocID="{76B6AEEB-5450-4F7A-9BF6-DF8F8FADC6F3}" presName="firstChild" presStyleLbl="bgAccFollowNode1" presStyleIdx="0" presStyleCnt="4"/>
      <dgm:spPr/>
      <dgm:t>
        <a:bodyPr/>
        <a:lstStyle/>
        <a:p>
          <a:endParaRPr lang="en-US"/>
        </a:p>
      </dgm:t>
    </dgm:pt>
    <dgm:pt modelId="{9F466993-9526-49B8-A887-6273DFCDF778}" type="pres">
      <dgm:prSet presAssocID="{76B6AEEB-5450-4F7A-9BF6-DF8F8FADC6F3}" presName="firstChildTx" presStyleLbl="bgAccFollowNode1" presStyleIdx="0" presStyleCnt="4">
        <dgm:presLayoutVars>
          <dgm:bulletEnabled val="1"/>
        </dgm:presLayoutVars>
      </dgm:prSet>
      <dgm:spPr/>
      <dgm:t>
        <a:bodyPr/>
        <a:lstStyle/>
        <a:p>
          <a:endParaRPr lang="en-US"/>
        </a:p>
      </dgm:t>
    </dgm:pt>
    <dgm:pt modelId="{84557474-A101-4B79-B274-2FCFAC439672}" type="pres">
      <dgm:prSet presAssocID="{76B6AEEB-5450-4F7A-9BF6-DF8F8FADC6F3}" presName="negSpace" presStyleCnt="0"/>
      <dgm:spPr/>
    </dgm:pt>
    <dgm:pt modelId="{7C7AE492-9E83-4E55-8222-3F1910183B03}" type="pres">
      <dgm:prSet presAssocID="{76B6AEEB-5450-4F7A-9BF6-DF8F8FADC6F3}" presName="circle" presStyleLbl="node1" presStyleIdx="0" presStyleCnt="4"/>
      <dgm:spPr/>
      <dgm:t>
        <a:bodyPr/>
        <a:lstStyle/>
        <a:p>
          <a:endParaRPr lang="en-US"/>
        </a:p>
      </dgm:t>
    </dgm:pt>
    <dgm:pt modelId="{245291B1-ADA5-4ECE-AE19-24321F2EA4DA}" type="pres">
      <dgm:prSet presAssocID="{1402BFEE-D508-4B5B-8295-62F047C598D3}" presName="transSpace" presStyleCnt="0"/>
      <dgm:spPr/>
    </dgm:pt>
    <dgm:pt modelId="{EF7EEF2D-CA7B-4255-B840-F8788B0208B0}" type="pres">
      <dgm:prSet presAssocID="{3E9C3225-A100-46CE-A618-46C8A817AC95}" presName="posSpace" presStyleCnt="0"/>
      <dgm:spPr/>
    </dgm:pt>
    <dgm:pt modelId="{2CEEB4D5-CD19-4F07-A0BC-208ADAEACED1}" type="pres">
      <dgm:prSet presAssocID="{3E9C3225-A100-46CE-A618-46C8A817AC95}" presName="vertFlow" presStyleCnt="0"/>
      <dgm:spPr/>
    </dgm:pt>
    <dgm:pt modelId="{9B895939-3AEA-4057-9245-9D8907219AB2}" type="pres">
      <dgm:prSet presAssocID="{3E9C3225-A100-46CE-A618-46C8A817AC95}" presName="topSpace" presStyleCnt="0"/>
      <dgm:spPr/>
    </dgm:pt>
    <dgm:pt modelId="{F1D10B02-DAF7-49A4-9398-DE2866EBA6EC}" type="pres">
      <dgm:prSet presAssocID="{3E9C3225-A100-46CE-A618-46C8A817AC95}" presName="firstComp" presStyleCnt="0"/>
      <dgm:spPr/>
    </dgm:pt>
    <dgm:pt modelId="{EFB86276-6D4C-4E7C-8025-F03950C05CA9}" type="pres">
      <dgm:prSet presAssocID="{3E9C3225-A100-46CE-A618-46C8A817AC95}" presName="firstChild" presStyleLbl="bgAccFollowNode1" presStyleIdx="1" presStyleCnt="4"/>
      <dgm:spPr/>
      <dgm:t>
        <a:bodyPr/>
        <a:lstStyle/>
        <a:p>
          <a:endParaRPr lang="en-US"/>
        </a:p>
      </dgm:t>
    </dgm:pt>
    <dgm:pt modelId="{94692546-CBFB-4320-8615-17800AFBBC33}" type="pres">
      <dgm:prSet presAssocID="{3E9C3225-A100-46CE-A618-46C8A817AC95}" presName="firstChildTx" presStyleLbl="bgAccFollowNode1" presStyleIdx="1" presStyleCnt="4">
        <dgm:presLayoutVars>
          <dgm:bulletEnabled val="1"/>
        </dgm:presLayoutVars>
      </dgm:prSet>
      <dgm:spPr/>
      <dgm:t>
        <a:bodyPr/>
        <a:lstStyle/>
        <a:p>
          <a:endParaRPr lang="en-US"/>
        </a:p>
      </dgm:t>
    </dgm:pt>
    <dgm:pt modelId="{EA1BBC32-A9F9-422D-B163-0B039107489A}" type="pres">
      <dgm:prSet presAssocID="{3E9C3225-A100-46CE-A618-46C8A817AC95}" presName="negSpace" presStyleCnt="0"/>
      <dgm:spPr/>
    </dgm:pt>
    <dgm:pt modelId="{2AED9ABB-3A58-46D2-9630-4E071DBCB895}" type="pres">
      <dgm:prSet presAssocID="{3E9C3225-A100-46CE-A618-46C8A817AC95}" presName="circle" presStyleLbl="node1" presStyleIdx="1" presStyleCnt="4"/>
      <dgm:spPr/>
      <dgm:t>
        <a:bodyPr/>
        <a:lstStyle/>
        <a:p>
          <a:endParaRPr lang="en-US"/>
        </a:p>
      </dgm:t>
    </dgm:pt>
    <dgm:pt modelId="{F85B95DD-BBA8-49E0-8DBC-90EAF015B884}" type="pres">
      <dgm:prSet presAssocID="{BCF9F3D2-C221-4B4E-85FC-C55CF6FDAC4D}" presName="transSpace" presStyleCnt="0"/>
      <dgm:spPr/>
    </dgm:pt>
    <dgm:pt modelId="{13EE57C5-D65B-48E1-82FB-CF01B0AB9BCC}" type="pres">
      <dgm:prSet presAssocID="{D3728EE9-FC88-4416-A102-F6EDD24A3F8F}" presName="posSpace" presStyleCnt="0"/>
      <dgm:spPr/>
    </dgm:pt>
    <dgm:pt modelId="{A28E3736-D152-4EB9-8646-8293435E1928}" type="pres">
      <dgm:prSet presAssocID="{D3728EE9-FC88-4416-A102-F6EDD24A3F8F}" presName="vertFlow" presStyleCnt="0"/>
      <dgm:spPr/>
    </dgm:pt>
    <dgm:pt modelId="{7B19B287-FEF1-43D8-BFFD-4C8A6D937B2C}" type="pres">
      <dgm:prSet presAssocID="{D3728EE9-FC88-4416-A102-F6EDD24A3F8F}" presName="topSpace" presStyleCnt="0"/>
      <dgm:spPr/>
    </dgm:pt>
    <dgm:pt modelId="{76EB0791-D445-4BFE-A366-7653412FAA7B}" type="pres">
      <dgm:prSet presAssocID="{D3728EE9-FC88-4416-A102-F6EDD24A3F8F}" presName="firstComp" presStyleCnt="0"/>
      <dgm:spPr/>
    </dgm:pt>
    <dgm:pt modelId="{667756F9-40E2-4771-BEA3-E51676AC036F}" type="pres">
      <dgm:prSet presAssocID="{D3728EE9-FC88-4416-A102-F6EDD24A3F8F}" presName="firstChild" presStyleLbl="bgAccFollowNode1" presStyleIdx="2" presStyleCnt="4"/>
      <dgm:spPr/>
      <dgm:t>
        <a:bodyPr/>
        <a:lstStyle/>
        <a:p>
          <a:endParaRPr lang="en-US"/>
        </a:p>
      </dgm:t>
    </dgm:pt>
    <dgm:pt modelId="{D8D7C733-4FAD-424F-AA53-D47A58B10148}" type="pres">
      <dgm:prSet presAssocID="{D3728EE9-FC88-4416-A102-F6EDD24A3F8F}" presName="firstChildTx" presStyleLbl="bgAccFollowNode1" presStyleIdx="2" presStyleCnt="4">
        <dgm:presLayoutVars>
          <dgm:bulletEnabled val="1"/>
        </dgm:presLayoutVars>
      </dgm:prSet>
      <dgm:spPr/>
      <dgm:t>
        <a:bodyPr/>
        <a:lstStyle/>
        <a:p>
          <a:endParaRPr lang="en-US"/>
        </a:p>
      </dgm:t>
    </dgm:pt>
    <dgm:pt modelId="{A33CB77E-1BD9-435C-BBC6-ECC1B40A163F}" type="pres">
      <dgm:prSet presAssocID="{D3728EE9-FC88-4416-A102-F6EDD24A3F8F}" presName="negSpace" presStyleCnt="0"/>
      <dgm:spPr/>
    </dgm:pt>
    <dgm:pt modelId="{ADF98878-C0E1-49F5-97E9-F74FABA6C45B}" type="pres">
      <dgm:prSet presAssocID="{D3728EE9-FC88-4416-A102-F6EDD24A3F8F}" presName="circle" presStyleLbl="node1" presStyleIdx="2" presStyleCnt="4"/>
      <dgm:spPr/>
      <dgm:t>
        <a:bodyPr/>
        <a:lstStyle/>
        <a:p>
          <a:endParaRPr lang="en-US"/>
        </a:p>
      </dgm:t>
    </dgm:pt>
    <dgm:pt modelId="{909AF887-1CA0-4A4E-BB1D-0318BCB2FB3A}" type="pres">
      <dgm:prSet presAssocID="{2A6F5E19-79CE-4DAE-B38F-DAC60F1EA157}" presName="transSpace" presStyleCnt="0"/>
      <dgm:spPr/>
    </dgm:pt>
    <dgm:pt modelId="{2FE9C296-9356-4432-B721-47D1AAA7B90B}" type="pres">
      <dgm:prSet presAssocID="{F8BE5661-43A2-4AB6-B2F0-14E7827924AF}" presName="posSpace" presStyleCnt="0"/>
      <dgm:spPr/>
    </dgm:pt>
    <dgm:pt modelId="{8BDD997B-4C67-410E-8BB4-829C356EC987}" type="pres">
      <dgm:prSet presAssocID="{F8BE5661-43A2-4AB6-B2F0-14E7827924AF}" presName="vertFlow" presStyleCnt="0"/>
      <dgm:spPr/>
    </dgm:pt>
    <dgm:pt modelId="{C3F3FCB5-EC56-4F90-ABB8-D71905983944}" type="pres">
      <dgm:prSet presAssocID="{F8BE5661-43A2-4AB6-B2F0-14E7827924AF}" presName="topSpace" presStyleCnt="0"/>
      <dgm:spPr/>
    </dgm:pt>
    <dgm:pt modelId="{F1F6BBD8-F6EB-4D07-977B-6E82275E9DC9}" type="pres">
      <dgm:prSet presAssocID="{F8BE5661-43A2-4AB6-B2F0-14E7827924AF}" presName="firstComp" presStyleCnt="0"/>
      <dgm:spPr/>
    </dgm:pt>
    <dgm:pt modelId="{FE7CED5E-1EA8-4061-827F-A4EBE70EA0A6}" type="pres">
      <dgm:prSet presAssocID="{F8BE5661-43A2-4AB6-B2F0-14E7827924AF}" presName="firstChild" presStyleLbl="bgAccFollowNode1" presStyleIdx="3" presStyleCnt="4"/>
      <dgm:spPr/>
      <dgm:t>
        <a:bodyPr/>
        <a:lstStyle/>
        <a:p>
          <a:endParaRPr lang="en-US"/>
        </a:p>
      </dgm:t>
    </dgm:pt>
    <dgm:pt modelId="{22232833-2859-4BD0-B7A4-04C3D1E9CABB}" type="pres">
      <dgm:prSet presAssocID="{F8BE5661-43A2-4AB6-B2F0-14E7827924AF}" presName="firstChildTx" presStyleLbl="bgAccFollowNode1" presStyleIdx="3" presStyleCnt="4">
        <dgm:presLayoutVars>
          <dgm:bulletEnabled val="1"/>
        </dgm:presLayoutVars>
      </dgm:prSet>
      <dgm:spPr/>
      <dgm:t>
        <a:bodyPr/>
        <a:lstStyle/>
        <a:p>
          <a:endParaRPr lang="en-US"/>
        </a:p>
      </dgm:t>
    </dgm:pt>
    <dgm:pt modelId="{F41F8AAD-240C-436E-9FB7-430F4BFF8C64}" type="pres">
      <dgm:prSet presAssocID="{F8BE5661-43A2-4AB6-B2F0-14E7827924AF}" presName="negSpace" presStyleCnt="0"/>
      <dgm:spPr/>
    </dgm:pt>
    <dgm:pt modelId="{39F7606C-509B-41AF-8BB7-6F9DB992A857}" type="pres">
      <dgm:prSet presAssocID="{F8BE5661-43A2-4AB6-B2F0-14E7827924AF}" presName="circle" presStyleLbl="node1" presStyleIdx="3" presStyleCnt="4"/>
      <dgm:spPr/>
      <dgm:t>
        <a:bodyPr/>
        <a:lstStyle/>
        <a:p>
          <a:endParaRPr lang="en-US"/>
        </a:p>
      </dgm:t>
    </dgm:pt>
  </dgm:ptLst>
  <dgm:cxnLst>
    <dgm:cxn modelId="{8097C8D1-7992-4C9A-AF63-E91F091EABA4}" srcId="{31103A25-480A-4775-848B-9F21B26340C2}" destId="{76B6AEEB-5450-4F7A-9BF6-DF8F8FADC6F3}" srcOrd="0" destOrd="0" parTransId="{62D372A0-EBC5-4098-8683-BEF0C6F2F3AA}" sibTransId="{1402BFEE-D508-4B5B-8295-62F047C598D3}"/>
    <dgm:cxn modelId="{DA1AF525-4380-4D51-86E7-28C3099FC901}" srcId="{31103A25-480A-4775-848B-9F21B26340C2}" destId="{F8BE5661-43A2-4AB6-B2F0-14E7827924AF}" srcOrd="3" destOrd="0" parTransId="{2BB88FEB-7DE9-4764-8DB7-D9A75BE19F2D}" sibTransId="{272D30A7-B99D-49F5-9AF6-5467EDFF838D}"/>
    <dgm:cxn modelId="{CDAFA1C2-0D50-4B4D-848E-9089E55967EB}" srcId="{D3728EE9-FC88-4416-A102-F6EDD24A3F8F}" destId="{EB044642-2DED-49EB-AF87-4ACE35BB6032}" srcOrd="0" destOrd="0" parTransId="{4F7F8644-9976-4E03-91C6-5CA607CFE361}" sibTransId="{8493C5F5-0626-467A-ACD5-766B75D1FA16}"/>
    <dgm:cxn modelId="{7A2C43D5-6167-40BE-9A8D-48C1F3D395A0}" srcId="{31103A25-480A-4775-848B-9F21B26340C2}" destId="{D3728EE9-FC88-4416-A102-F6EDD24A3F8F}" srcOrd="2" destOrd="0" parTransId="{B21301C0-F285-4710-A074-33597BFAC6BB}" sibTransId="{2A6F5E19-79CE-4DAE-B38F-DAC60F1EA157}"/>
    <dgm:cxn modelId="{5E46CA93-1CF8-41D9-AD50-35CDD961BD07}" type="presOf" srcId="{255D5FBC-D6EE-495D-83FA-7D9149FA1A05}" destId="{22232833-2859-4BD0-B7A4-04C3D1E9CABB}" srcOrd="1" destOrd="0" presId="urn:microsoft.com/office/officeart/2005/8/layout/hList9"/>
    <dgm:cxn modelId="{87A1401C-1E16-4CB7-AABA-57922086912E}" type="presOf" srcId="{FDAE50FE-3F43-4F31-AB44-706E33B5C4F7}" destId="{7E42AF5C-5ECD-4CB7-AED5-19D42ECA00D9}" srcOrd="0" destOrd="0" presId="urn:microsoft.com/office/officeart/2005/8/layout/hList9"/>
    <dgm:cxn modelId="{05602DCD-5275-4E65-AAC5-CA04A7147294}" type="presOf" srcId="{FDAE50FE-3F43-4F31-AB44-706E33B5C4F7}" destId="{9F466993-9526-49B8-A887-6273DFCDF778}" srcOrd="1" destOrd="0" presId="urn:microsoft.com/office/officeart/2005/8/layout/hList9"/>
    <dgm:cxn modelId="{1CEE2048-976A-444C-A3F8-6048D737442F}" type="presOf" srcId="{397825AE-8ADB-47C7-811B-B1AEB528225E}" destId="{EFB86276-6D4C-4E7C-8025-F03950C05CA9}" srcOrd="0" destOrd="0" presId="urn:microsoft.com/office/officeart/2005/8/layout/hList9"/>
    <dgm:cxn modelId="{09449FCB-9E03-4A60-8EAA-817659E61044}" type="presOf" srcId="{EB044642-2DED-49EB-AF87-4ACE35BB6032}" destId="{D8D7C733-4FAD-424F-AA53-D47A58B10148}" srcOrd="1" destOrd="0" presId="urn:microsoft.com/office/officeart/2005/8/layout/hList9"/>
    <dgm:cxn modelId="{6CDF3B52-5FA9-4176-B464-D71AFFE16948}" type="presOf" srcId="{3E9C3225-A100-46CE-A618-46C8A817AC95}" destId="{2AED9ABB-3A58-46D2-9630-4E071DBCB895}" srcOrd="0" destOrd="0" presId="urn:microsoft.com/office/officeart/2005/8/layout/hList9"/>
    <dgm:cxn modelId="{AE9D6075-3E99-40EE-A5F3-A4D82AC94BCA}" type="presOf" srcId="{255D5FBC-D6EE-495D-83FA-7D9149FA1A05}" destId="{FE7CED5E-1EA8-4061-827F-A4EBE70EA0A6}" srcOrd="0" destOrd="0" presId="urn:microsoft.com/office/officeart/2005/8/layout/hList9"/>
    <dgm:cxn modelId="{C07FE150-3E3D-4684-9C33-C610A51A62E6}" srcId="{31103A25-480A-4775-848B-9F21B26340C2}" destId="{3E9C3225-A100-46CE-A618-46C8A817AC95}" srcOrd="1" destOrd="0" parTransId="{A12D3316-8718-4469-A46E-D0F19EAC5E0F}" sibTransId="{BCF9F3D2-C221-4B4E-85FC-C55CF6FDAC4D}"/>
    <dgm:cxn modelId="{AAD3EC43-00CF-4B22-9C9A-F8BD291D94E8}" type="presOf" srcId="{D3728EE9-FC88-4416-A102-F6EDD24A3F8F}" destId="{ADF98878-C0E1-49F5-97E9-F74FABA6C45B}" srcOrd="0" destOrd="0" presId="urn:microsoft.com/office/officeart/2005/8/layout/hList9"/>
    <dgm:cxn modelId="{84E888BF-9389-4873-860D-1AF24B712F12}" srcId="{76B6AEEB-5450-4F7A-9BF6-DF8F8FADC6F3}" destId="{FDAE50FE-3F43-4F31-AB44-706E33B5C4F7}" srcOrd="0" destOrd="0" parTransId="{607FABBB-E8E0-49FE-A2F0-21636F105382}" sibTransId="{8EFC46D9-DB6D-4168-A634-9BE64793D1AD}"/>
    <dgm:cxn modelId="{B1C15F1E-243F-44F5-B37A-AA6169EC6890}" type="presOf" srcId="{F8BE5661-43A2-4AB6-B2F0-14E7827924AF}" destId="{39F7606C-509B-41AF-8BB7-6F9DB992A857}" srcOrd="0" destOrd="0" presId="urn:microsoft.com/office/officeart/2005/8/layout/hList9"/>
    <dgm:cxn modelId="{943FB7EE-ED73-40F3-B3B2-552F9CD55582}" type="presOf" srcId="{397825AE-8ADB-47C7-811B-B1AEB528225E}" destId="{94692546-CBFB-4320-8615-17800AFBBC33}" srcOrd="1" destOrd="0" presId="urn:microsoft.com/office/officeart/2005/8/layout/hList9"/>
    <dgm:cxn modelId="{801BFE10-A0E0-4DAC-878D-A12B2D800BD8}" type="presOf" srcId="{EB044642-2DED-49EB-AF87-4ACE35BB6032}" destId="{667756F9-40E2-4771-BEA3-E51676AC036F}" srcOrd="0" destOrd="0" presId="urn:microsoft.com/office/officeart/2005/8/layout/hList9"/>
    <dgm:cxn modelId="{8398A021-5D20-43EA-AC34-BA63F92A663C}" type="presOf" srcId="{76B6AEEB-5450-4F7A-9BF6-DF8F8FADC6F3}" destId="{7C7AE492-9E83-4E55-8222-3F1910183B03}" srcOrd="0" destOrd="0" presId="urn:microsoft.com/office/officeart/2005/8/layout/hList9"/>
    <dgm:cxn modelId="{F2B34DCF-A9D4-45D4-85C4-804EC567681C}" type="presOf" srcId="{31103A25-480A-4775-848B-9F21B26340C2}" destId="{AAA34A3A-070D-4ABF-B2F0-A3809FCB7E7E}" srcOrd="0" destOrd="0" presId="urn:microsoft.com/office/officeart/2005/8/layout/hList9"/>
    <dgm:cxn modelId="{268803A1-C5FC-428B-A6D5-50AA46E143C5}" srcId="{3E9C3225-A100-46CE-A618-46C8A817AC95}" destId="{397825AE-8ADB-47C7-811B-B1AEB528225E}" srcOrd="0" destOrd="0" parTransId="{E08BB93D-12C6-4EFE-A1E2-36C1F080D280}" sibTransId="{E4207A5A-8A0F-4A7C-900A-A656F82019D2}"/>
    <dgm:cxn modelId="{28C4124D-DABA-4BA1-AD60-089CB2AA8768}" srcId="{F8BE5661-43A2-4AB6-B2F0-14E7827924AF}" destId="{255D5FBC-D6EE-495D-83FA-7D9149FA1A05}" srcOrd="0" destOrd="0" parTransId="{D23FAD8B-7C7F-4871-8501-E2C399340035}" sibTransId="{3AD1D9B8-7EFC-415D-B3FD-A1D69A409E07}"/>
    <dgm:cxn modelId="{D2DA3C32-B12A-41D6-B488-A21B32042962}" type="presParOf" srcId="{AAA34A3A-070D-4ABF-B2F0-A3809FCB7E7E}" destId="{393A5A0E-735B-4A8E-8197-7052FA715A86}" srcOrd="0" destOrd="0" presId="urn:microsoft.com/office/officeart/2005/8/layout/hList9"/>
    <dgm:cxn modelId="{4179E84C-4922-4E7C-9561-A7E5C48480F6}" type="presParOf" srcId="{AAA34A3A-070D-4ABF-B2F0-A3809FCB7E7E}" destId="{66F87074-1459-4FF8-B8B5-25D9A4D65F8E}" srcOrd="1" destOrd="0" presId="urn:microsoft.com/office/officeart/2005/8/layout/hList9"/>
    <dgm:cxn modelId="{DBB60F65-EF15-413D-8FC0-E91E47421876}" type="presParOf" srcId="{66F87074-1459-4FF8-B8B5-25D9A4D65F8E}" destId="{C705DE99-B716-4632-8151-308DBD0693B8}" srcOrd="0" destOrd="0" presId="urn:microsoft.com/office/officeart/2005/8/layout/hList9"/>
    <dgm:cxn modelId="{980B76BA-7A13-46D1-AE16-7B0A2F82096D}" type="presParOf" srcId="{66F87074-1459-4FF8-B8B5-25D9A4D65F8E}" destId="{F0DBDC92-BD57-4600-8FBA-D0A0E9F5BF48}" srcOrd="1" destOrd="0" presId="urn:microsoft.com/office/officeart/2005/8/layout/hList9"/>
    <dgm:cxn modelId="{911C955A-9253-4156-B125-88F839F8EEC4}" type="presParOf" srcId="{F0DBDC92-BD57-4600-8FBA-D0A0E9F5BF48}" destId="{7E42AF5C-5ECD-4CB7-AED5-19D42ECA00D9}" srcOrd="0" destOrd="0" presId="urn:microsoft.com/office/officeart/2005/8/layout/hList9"/>
    <dgm:cxn modelId="{C4BDD9ED-BDF8-4380-A8A3-6E0769BFCCA8}" type="presParOf" srcId="{F0DBDC92-BD57-4600-8FBA-D0A0E9F5BF48}" destId="{9F466993-9526-49B8-A887-6273DFCDF778}" srcOrd="1" destOrd="0" presId="urn:microsoft.com/office/officeart/2005/8/layout/hList9"/>
    <dgm:cxn modelId="{D42E6984-D134-4ED1-B07E-EADB76FDFA8E}" type="presParOf" srcId="{AAA34A3A-070D-4ABF-B2F0-A3809FCB7E7E}" destId="{84557474-A101-4B79-B274-2FCFAC439672}" srcOrd="2" destOrd="0" presId="urn:microsoft.com/office/officeart/2005/8/layout/hList9"/>
    <dgm:cxn modelId="{27DC2A6D-D5B3-435D-BAA3-A23AE0FB8F86}" type="presParOf" srcId="{AAA34A3A-070D-4ABF-B2F0-A3809FCB7E7E}" destId="{7C7AE492-9E83-4E55-8222-3F1910183B03}" srcOrd="3" destOrd="0" presId="urn:microsoft.com/office/officeart/2005/8/layout/hList9"/>
    <dgm:cxn modelId="{E5A7BEC9-8665-44E1-8071-5037D5054A1D}" type="presParOf" srcId="{AAA34A3A-070D-4ABF-B2F0-A3809FCB7E7E}" destId="{245291B1-ADA5-4ECE-AE19-24321F2EA4DA}" srcOrd="4" destOrd="0" presId="urn:microsoft.com/office/officeart/2005/8/layout/hList9"/>
    <dgm:cxn modelId="{02E8D021-4FED-402E-BE53-DD84948729A4}" type="presParOf" srcId="{AAA34A3A-070D-4ABF-B2F0-A3809FCB7E7E}" destId="{EF7EEF2D-CA7B-4255-B840-F8788B0208B0}" srcOrd="5" destOrd="0" presId="urn:microsoft.com/office/officeart/2005/8/layout/hList9"/>
    <dgm:cxn modelId="{64F42351-333A-4BEB-A5D5-D156A7A3321E}" type="presParOf" srcId="{AAA34A3A-070D-4ABF-B2F0-A3809FCB7E7E}" destId="{2CEEB4D5-CD19-4F07-A0BC-208ADAEACED1}" srcOrd="6" destOrd="0" presId="urn:microsoft.com/office/officeart/2005/8/layout/hList9"/>
    <dgm:cxn modelId="{E5E727AD-F733-4E66-A2FB-549740C66A16}" type="presParOf" srcId="{2CEEB4D5-CD19-4F07-A0BC-208ADAEACED1}" destId="{9B895939-3AEA-4057-9245-9D8907219AB2}" srcOrd="0" destOrd="0" presId="urn:microsoft.com/office/officeart/2005/8/layout/hList9"/>
    <dgm:cxn modelId="{3FE8B6EA-FBE8-4CB4-A421-F3697775880D}" type="presParOf" srcId="{2CEEB4D5-CD19-4F07-A0BC-208ADAEACED1}" destId="{F1D10B02-DAF7-49A4-9398-DE2866EBA6EC}" srcOrd="1" destOrd="0" presId="urn:microsoft.com/office/officeart/2005/8/layout/hList9"/>
    <dgm:cxn modelId="{76CB4D5B-1590-4283-8C5E-09053370889C}" type="presParOf" srcId="{F1D10B02-DAF7-49A4-9398-DE2866EBA6EC}" destId="{EFB86276-6D4C-4E7C-8025-F03950C05CA9}" srcOrd="0" destOrd="0" presId="urn:microsoft.com/office/officeart/2005/8/layout/hList9"/>
    <dgm:cxn modelId="{EC9FE972-CD03-4436-9693-02B4D958A7B6}" type="presParOf" srcId="{F1D10B02-DAF7-49A4-9398-DE2866EBA6EC}" destId="{94692546-CBFB-4320-8615-17800AFBBC33}" srcOrd="1" destOrd="0" presId="urn:microsoft.com/office/officeart/2005/8/layout/hList9"/>
    <dgm:cxn modelId="{8339BBFB-AB6E-4F89-AE92-2445C85D4BA0}" type="presParOf" srcId="{AAA34A3A-070D-4ABF-B2F0-A3809FCB7E7E}" destId="{EA1BBC32-A9F9-422D-B163-0B039107489A}" srcOrd="7" destOrd="0" presId="urn:microsoft.com/office/officeart/2005/8/layout/hList9"/>
    <dgm:cxn modelId="{090AFD60-6C10-4706-9B07-6D5589993C98}" type="presParOf" srcId="{AAA34A3A-070D-4ABF-B2F0-A3809FCB7E7E}" destId="{2AED9ABB-3A58-46D2-9630-4E071DBCB895}" srcOrd="8" destOrd="0" presId="urn:microsoft.com/office/officeart/2005/8/layout/hList9"/>
    <dgm:cxn modelId="{A8203465-F57E-47D7-9292-83397E09E660}" type="presParOf" srcId="{AAA34A3A-070D-4ABF-B2F0-A3809FCB7E7E}" destId="{F85B95DD-BBA8-49E0-8DBC-90EAF015B884}" srcOrd="9" destOrd="0" presId="urn:microsoft.com/office/officeart/2005/8/layout/hList9"/>
    <dgm:cxn modelId="{C752A6C3-C2BC-42EB-ACBB-277A27016390}" type="presParOf" srcId="{AAA34A3A-070D-4ABF-B2F0-A3809FCB7E7E}" destId="{13EE57C5-D65B-48E1-82FB-CF01B0AB9BCC}" srcOrd="10" destOrd="0" presId="urn:microsoft.com/office/officeart/2005/8/layout/hList9"/>
    <dgm:cxn modelId="{96E11E15-23B9-4629-9C79-47D620358D4A}" type="presParOf" srcId="{AAA34A3A-070D-4ABF-B2F0-A3809FCB7E7E}" destId="{A28E3736-D152-4EB9-8646-8293435E1928}" srcOrd="11" destOrd="0" presId="urn:microsoft.com/office/officeart/2005/8/layout/hList9"/>
    <dgm:cxn modelId="{30A2118F-B050-45A6-8C57-4ECADBFE4078}" type="presParOf" srcId="{A28E3736-D152-4EB9-8646-8293435E1928}" destId="{7B19B287-FEF1-43D8-BFFD-4C8A6D937B2C}" srcOrd="0" destOrd="0" presId="urn:microsoft.com/office/officeart/2005/8/layout/hList9"/>
    <dgm:cxn modelId="{1E712090-1F61-4418-B26A-2A60621A1C3F}" type="presParOf" srcId="{A28E3736-D152-4EB9-8646-8293435E1928}" destId="{76EB0791-D445-4BFE-A366-7653412FAA7B}" srcOrd="1" destOrd="0" presId="urn:microsoft.com/office/officeart/2005/8/layout/hList9"/>
    <dgm:cxn modelId="{BF88D94F-0193-4278-95C2-638BFE7C876C}" type="presParOf" srcId="{76EB0791-D445-4BFE-A366-7653412FAA7B}" destId="{667756F9-40E2-4771-BEA3-E51676AC036F}" srcOrd="0" destOrd="0" presId="urn:microsoft.com/office/officeart/2005/8/layout/hList9"/>
    <dgm:cxn modelId="{42EACCB9-20C5-4F5A-BC47-767DD854FF00}" type="presParOf" srcId="{76EB0791-D445-4BFE-A366-7653412FAA7B}" destId="{D8D7C733-4FAD-424F-AA53-D47A58B10148}" srcOrd="1" destOrd="0" presId="urn:microsoft.com/office/officeart/2005/8/layout/hList9"/>
    <dgm:cxn modelId="{57DEBE99-C2A9-4AB7-8696-B3E32987A9A3}" type="presParOf" srcId="{AAA34A3A-070D-4ABF-B2F0-A3809FCB7E7E}" destId="{A33CB77E-1BD9-435C-BBC6-ECC1B40A163F}" srcOrd="12" destOrd="0" presId="urn:microsoft.com/office/officeart/2005/8/layout/hList9"/>
    <dgm:cxn modelId="{F2F3CECF-1C4A-4F89-A924-26B5780DC5E4}" type="presParOf" srcId="{AAA34A3A-070D-4ABF-B2F0-A3809FCB7E7E}" destId="{ADF98878-C0E1-49F5-97E9-F74FABA6C45B}" srcOrd="13" destOrd="0" presId="urn:microsoft.com/office/officeart/2005/8/layout/hList9"/>
    <dgm:cxn modelId="{25896642-2A65-4376-A6CA-6D488BD26988}" type="presParOf" srcId="{AAA34A3A-070D-4ABF-B2F0-A3809FCB7E7E}" destId="{909AF887-1CA0-4A4E-BB1D-0318BCB2FB3A}" srcOrd="14" destOrd="0" presId="urn:microsoft.com/office/officeart/2005/8/layout/hList9"/>
    <dgm:cxn modelId="{E9B7C026-3434-4AFA-95FF-A607400C6252}" type="presParOf" srcId="{AAA34A3A-070D-4ABF-B2F0-A3809FCB7E7E}" destId="{2FE9C296-9356-4432-B721-47D1AAA7B90B}" srcOrd="15" destOrd="0" presId="urn:microsoft.com/office/officeart/2005/8/layout/hList9"/>
    <dgm:cxn modelId="{FB4F0DD9-E288-45B3-983B-761739AD430F}" type="presParOf" srcId="{AAA34A3A-070D-4ABF-B2F0-A3809FCB7E7E}" destId="{8BDD997B-4C67-410E-8BB4-829C356EC987}" srcOrd="16" destOrd="0" presId="urn:microsoft.com/office/officeart/2005/8/layout/hList9"/>
    <dgm:cxn modelId="{FF84B16D-729C-4169-8877-6FFB8AD6FB07}" type="presParOf" srcId="{8BDD997B-4C67-410E-8BB4-829C356EC987}" destId="{C3F3FCB5-EC56-4F90-ABB8-D71905983944}" srcOrd="0" destOrd="0" presId="urn:microsoft.com/office/officeart/2005/8/layout/hList9"/>
    <dgm:cxn modelId="{A24DCD47-AF65-4C93-99C2-27CDE126613B}" type="presParOf" srcId="{8BDD997B-4C67-410E-8BB4-829C356EC987}" destId="{F1F6BBD8-F6EB-4D07-977B-6E82275E9DC9}" srcOrd="1" destOrd="0" presId="urn:microsoft.com/office/officeart/2005/8/layout/hList9"/>
    <dgm:cxn modelId="{273DB5F5-F9AD-4773-AB78-6848BEAED4B3}" type="presParOf" srcId="{F1F6BBD8-F6EB-4D07-977B-6E82275E9DC9}" destId="{FE7CED5E-1EA8-4061-827F-A4EBE70EA0A6}" srcOrd="0" destOrd="0" presId="urn:microsoft.com/office/officeart/2005/8/layout/hList9"/>
    <dgm:cxn modelId="{BE95E670-DC8F-45FE-83EB-0FB7251E29A1}" type="presParOf" srcId="{F1F6BBD8-F6EB-4D07-977B-6E82275E9DC9}" destId="{22232833-2859-4BD0-B7A4-04C3D1E9CABB}" srcOrd="1" destOrd="0" presId="urn:microsoft.com/office/officeart/2005/8/layout/hList9"/>
    <dgm:cxn modelId="{360A5E09-0A9B-4F09-99CF-3E891C4BC74E}" type="presParOf" srcId="{AAA34A3A-070D-4ABF-B2F0-A3809FCB7E7E}" destId="{F41F8AAD-240C-436E-9FB7-430F4BFF8C64}" srcOrd="17" destOrd="0" presId="urn:microsoft.com/office/officeart/2005/8/layout/hList9"/>
    <dgm:cxn modelId="{61156101-F2FA-4CAF-B340-05527679C5F9}" type="presParOf" srcId="{AAA34A3A-070D-4ABF-B2F0-A3809FCB7E7E}" destId="{39F7606C-509B-41AF-8BB7-6F9DB992A857}" srcOrd="1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42AF5C-5ECD-4CB7-AED5-19D42ECA00D9}">
      <dsp:nvSpPr>
        <dsp:cNvPr id="0" name=""/>
        <dsp:cNvSpPr/>
      </dsp:nvSpPr>
      <dsp:spPr>
        <a:xfrm>
          <a:off x="863249" y="1853848"/>
          <a:ext cx="1607762" cy="1072377"/>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06680" rIns="106680" bIns="106680" numCol="1" spcCol="1270" anchor="ctr" anchorCtr="0">
          <a:noAutofit/>
        </a:bodyPr>
        <a:lstStyle/>
        <a:p>
          <a:pPr lvl="0" algn="l" defTabSz="666750">
            <a:lnSpc>
              <a:spcPct val="90000"/>
            </a:lnSpc>
            <a:spcBef>
              <a:spcPct val="0"/>
            </a:spcBef>
            <a:spcAft>
              <a:spcPct val="35000"/>
            </a:spcAft>
          </a:pPr>
          <a:r>
            <a:rPr lang="en-US" sz="1500" kern="1200" dirty="0" smtClean="0"/>
            <a:t>Office Sweepstakes, Raffles, etc. - $500 limit</a:t>
          </a:r>
          <a:endParaRPr lang="en-US" sz="1500" kern="1200" dirty="0"/>
        </a:p>
      </dsp:txBody>
      <dsp:txXfrm>
        <a:off x="1120491" y="1853848"/>
        <a:ext cx="1350520" cy="1072377"/>
      </dsp:txXfrm>
    </dsp:sp>
    <dsp:sp modelId="{7C7AE492-9E83-4E55-8222-3F1910183B03}">
      <dsp:nvSpPr>
        <dsp:cNvPr id="0" name=""/>
        <dsp:cNvSpPr/>
      </dsp:nvSpPr>
      <dsp:spPr>
        <a:xfrm>
          <a:off x="5776" y="1425111"/>
          <a:ext cx="1071841" cy="1071841"/>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r>
            <a:rPr lang="en-US" sz="2700" kern="1200" dirty="0" smtClean="0"/>
            <a:t>Class 1</a:t>
          </a:r>
          <a:endParaRPr lang="en-US" sz="2700" kern="1200" dirty="0"/>
        </a:p>
      </dsp:txBody>
      <dsp:txXfrm>
        <a:off x="162743" y="1582078"/>
        <a:ext cx="757907" cy="757907"/>
      </dsp:txXfrm>
    </dsp:sp>
    <dsp:sp modelId="{EFB86276-6D4C-4E7C-8025-F03950C05CA9}">
      <dsp:nvSpPr>
        <dsp:cNvPr id="0" name=""/>
        <dsp:cNvSpPr/>
      </dsp:nvSpPr>
      <dsp:spPr>
        <a:xfrm>
          <a:off x="3542853" y="1853848"/>
          <a:ext cx="1607762" cy="1072377"/>
        </a:xfrm>
        <a:prstGeom prst="rect">
          <a:avLst/>
        </a:prstGeom>
        <a:solidFill>
          <a:schemeClr val="accent3">
            <a:tint val="40000"/>
            <a:alpha val="90000"/>
            <a:hueOff val="676380"/>
            <a:satOff val="33333"/>
            <a:lumOff val="593"/>
            <a:alphaOff val="0"/>
          </a:schemeClr>
        </a:solidFill>
        <a:ln w="12700" cap="flat" cmpd="sng" algn="ctr">
          <a:solidFill>
            <a:schemeClr val="accent3">
              <a:tint val="40000"/>
              <a:alpha val="90000"/>
              <a:hueOff val="676380"/>
              <a:satOff val="33333"/>
              <a:lumOff val="59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06680" rIns="106680" bIns="106680" numCol="1" spcCol="1270" anchor="ctr" anchorCtr="0">
          <a:noAutofit/>
        </a:bodyPr>
        <a:lstStyle/>
        <a:p>
          <a:pPr lvl="0" algn="l" defTabSz="666750">
            <a:lnSpc>
              <a:spcPct val="90000"/>
            </a:lnSpc>
            <a:spcBef>
              <a:spcPct val="0"/>
            </a:spcBef>
            <a:spcAft>
              <a:spcPct val="35000"/>
            </a:spcAft>
          </a:pPr>
          <a:r>
            <a:rPr lang="en-US" sz="1500" kern="1200" dirty="0" smtClean="0"/>
            <a:t>Office Sweepstakes, Raffles, etc. - $5000 limit</a:t>
          </a:r>
          <a:endParaRPr lang="en-US" sz="1500" kern="1200" dirty="0"/>
        </a:p>
      </dsp:txBody>
      <dsp:txXfrm>
        <a:off x="3800095" y="1853848"/>
        <a:ext cx="1350520" cy="1072377"/>
      </dsp:txXfrm>
    </dsp:sp>
    <dsp:sp modelId="{2AED9ABB-3A58-46D2-9630-4E071DBCB895}">
      <dsp:nvSpPr>
        <dsp:cNvPr id="0" name=""/>
        <dsp:cNvSpPr/>
      </dsp:nvSpPr>
      <dsp:spPr>
        <a:xfrm>
          <a:off x="2685380" y="1425111"/>
          <a:ext cx="1071841" cy="1071841"/>
        </a:xfrm>
        <a:prstGeom prst="ellipse">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r>
            <a:rPr lang="en-US" sz="2700" kern="1200" dirty="0" smtClean="0"/>
            <a:t>Class 2</a:t>
          </a:r>
          <a:endParaRPr lang="en-US" sz="2700" kern="1200" dirty="0"/>
        </a:p>
      </dsp:txBody>
      <dsp:txXfrm>
        <a:off x="2842347" y="1582078"/>
        <a:ext cx="757907" cy="757907"/>
      </dsp:txXfrm>
    </dsp:sp>
    <dsp:sp modelId="{667756F9-40E2-4771-BEA3-E51676AC036F}">
      <dsp:nvSpPr>
        <dsp:cNvPr id="0" name=""/>
        <dsp:cNvSpPr/>
      </dsp:nvSpPr>
      <dsp:spPr>
        <a:xfrm>
          <a:off x="6222457" y="1853848"/>
          <a:ext cx="1607762" cy="1072377"/>
        </a:xfrm>
        <a:prstGeom prst="rect">
          <a:avLst/>
        </a:prstGeom>
        <a:solidFill>
          <a:schemeClr val="accent3">
            <a:tint val="40000"/>
            <a:alpha val="90000"/>
            <a:hueOff val="1352761"/>
            <a:satOff val="66667"/>
            <a:lumOff val="1186"/>
            <a:alphaOff val="0"/>
          </a:schemeClr>
        </a:solidFill>
        <a:ln w="12700" cap="flat" cmpd="sng" algn="ctr">
          <a:solidFill>
            <a:schemeClr val="accent3">
              <a:tint val="40000"/>
              <a:alpha val="90000"/>
              <a:hueOff val="1352761"/>
              <a:satOff val="66667"/>
              <a:lumOff val="118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06680" rIns="106680" bIns="106680" numCol="1" spcCol="1270" anchor="ctr" anchorCtr="0">
          <a:noAutofit/>
        </a:bodyPr>
        <a:lstStyle/>
        <a:p>
          <a:pPr lvl="0" algn="l" defTabSz="666750">
            <a:lnSpc>
              <a:spcPct val="90000"/>
            </a:lnSpc>
            <a:spcBef>
              <a:spcPct val="0"/>
            </a:spcBef>
            <a:spcAft>
              <a:spcPct val="35000"/>
            </a:spcAft>
          </a:pPr>
          <a:r>
            <a:rPr lang="en-US" sz="1500" kern="1200" dirty="0" smtClean="0"/>
            <a:t>Housie, TAB (Sports, Horses, Dogs)</a:t>
          </a:r>
          <a:endParaRPr lang="en-US" sz="1500" kern="1200" dirty="0"/>
        </a:p>
      </dsp:txBody>
      <dsp:txXfrm>
        <a:off x="6479699" y="1853848"/>
        <a:ext cx="1350520" cy="1072377"/>
      </dsp:txXfrm>
    </dsp:sp>
    <dsp:sp modelId="{ADF98878-C0E1-49F5-97E9-F74FABA6C45B}">
      <dsp:nvSpPr>
        <dsp:cNvPr id="0" name=""/>
        <dsp:cNvSpPr/>
      </dsp:nvSpPr>
      <dsp:spPr>
        <a:xfrm>
          <a:off x="5364984" y="1425111"/>
          <a:ext cx="1071841" cy="1071841"/>
        </a:xfrm>
        <a:prstGeom prst="ellipse">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r>
            <a:rPr lang="en-US" sz="2700" kern="1200" dirty="0" smtClean="0"/>
            <a:t>Class 3</a:t>
          </a:r>
          <a:endParaRPr lang="en-US" sz="2700" kern="1200" dirty="0"/>
        </a:p>
      </dsp:txBody>
      <dsp:txXfrm>
        <a:off x="5521951" y="1582078"/>
        <a:ext cx="757907" cy="757907"/>
      </dsp:txXfrm>
    </dsp:sp>
    <dsp:sp modelId="{FE7CED5E-1EA8-4061-827F-A4EBE70EA0A6}">
      <dsp:nvSpPr>
        <dsp:cNvPr id="0" name=""/>
        <dsp:cNvSpPr/>
      </dsp:nvSpPr>
      <dsp:spPr>
        <a:xfrm>
          <a:off x="8902061" y="1853848"/>
          <a:ext cx="1607762" cy="1072377"/>
        </a:xfrm>
        <a:prstGeom prst="rect">
          <a:avLst/>
        </a:prstGeom>
        <a:solidFill>
          <a:schemeClr val="accent3">
            <a:tint val="40000"/>
            <a:alpha val="90000"/>
            <a:hueOff val="2029141"/>
            <a:satOff val="100000"/>
            <a:lumOff val="1779"/>
            <a:alphaOff val="0"/>
          </a:scheme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06680" rIns="106680" bIns="106680" numCol="1" spcCol="1270" anchor="ctr" anchorCtr="0">
          <a:noAutofit/>
        </a:bodyPr>
        <a:lstStyle/>
        <a:p>
          <a:pPr lvl="0" algn="l" defTabSz="666750">
            <a:lnSpc>
              <a:spcPct val="90000"/>
            </a:lnSpc>
            <a:spcBef>
              <a:spcPct val="0"/>
            </a:spcBef>
            <a:spcAft>
              <a:spcPct val="35000"/>
            </a:spcAft>
          </a:pPr>
          <a:r>
            <a:rPr lang="en-US" sz="1500" kern="1200" dirty="0" smtClean="0"/>
            <a:t>Pubs, Clubs and Trusts Gaming Machines</a:t>
          </a:r>
          <a:endParaRPr lang="en-US" sz="1500" kern="1200" dirty="0"/>
        </a:p>
      </dsp:txBody>
      <dsp:txXfrm>
        <a:off x="9159303" y="1853848"/>
        <a:ext cx="1350520" cy="1072377"/>
      </dsp:txXfrm>
    </dsp:sp>
    <dsp:sp modelId="{39F7606C-509B-41AF-8BB7-6F9DB992A857}">
      <dsp:nvSpPr>
        <dsp:cNvPr id="0" name=""/>
        <dsp:cNvSpPr/>
      </dsp:nvSpPr>
      <dsp:spPr>
        <a:xfrm>
          <a:off x="8044588" y="1425111"/>
          <a:ext cx="1071841" cy="1071841"/>
        </a:xfrm>
        <a:prstGeom prst="ellipse">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r>
            <a:rPr lang="en-US" sz="2700" kern="1200" dirty="0" smtClean="0"/>
            <a:t>Class 4</a:t>
          </a:r>
          <a:endParaRPr lang="en-US" sz="2700" kern="1200" dirty="0"/>
        </a:p>
      </dsp:txBody>
      <dsp:txXfrm>
        <a:off x="8201555" y="1582078"/>
        <a:ext cx="757907" cy="757907"/>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32BCC-94F9-9C4A-BBC5-E2FF96A45B8E}"/>
              </a:ext>
            </a:extLst>
          </p:cNvPr>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a:extLst>
              <a:ext uri="{FF2B5EF4-FFF2-40B4-BE49-F238E27FC236}">
                <a16:creationId xmlns:a16="http://schemas.microsoft.com/office/drawing/2014/main" id="{238D53D1-4DBC-394A-9458-71C63585C2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a:extLst>
              <a:ext uri="{FF2B5EF4-FFF2-40B4-BE49-F238E27FC236}">
                <a16:creationId xmlns:a16="http://schemas.microsoft.com/office/drawing/2014/main" id="{FC55DCBC-CAEF-4443-BDAA-AF215697D351}"/>
              </a:ext>
            </a:extLst>
          </p:cNvPr>
          <p:cNvSpPr>
            <a:spLocks noGrp="1"/>
          </p:cNvSpPr>
          <p:nvPr>
            <p:ph type="dt" sz="half" idx="10"/>
          </p:nvPr>
        </p:nvSpPr>
        <p:spPr/>
        <p:txBody>
          <a:bodyPr/>
          <a:lstStyle/>
          <a:p>
            <a:fld id="{22D7DD7B-9EFE-984F-878B-ADE6D8735710}" type="datetimeFigureOut">
              <a:rPr lang="en-US" smtClean="0"/>
              <a:t>10/27/2021</a:t>
            </a:fld>
            <a:endParaRPr lang="en-US"/>
          </a:p>
        </p:txBody>
      </p:sp>
      <p:sp>
        <p:nvSpPr>
          <p:cNvPr id="5" name="Footer Placeholder 4">
            <a:extLst>
              <a:ext uri="{FF2B5EF4-FFF2-40B4-BE49-F238E27FC236}">
                <a16:creationId xmlns:a16="http://schemas.microsoft.com/office/drawing/2014/main" id="{45B40FC9-0CA3-1344-B657-1F15897FC9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259562-C18A-8149-B3AB-5A370B71D2FF}"/>
              </a:ext>
            </a:extLst>
          </p:cNvPr>
          <p:cNvSpPr>
            <a:spLocks noGrp="1"/>
          </p:cNvSpPr>
          <p:nvPr>
            <p:ph type="sldNum" sz="quarter" idx="12"/>
          </p:nvPr>
        </p:nvSpPr>
        <p:spPr/>
        <p:txBody>
          <a:bodyPr/>
          <a:lstStyle/>
          <a:p>
            <a:fld id="{5A248501-62AD-D64E-BC51-ABD804D789FD}" type="slidenum">
              <a:rPr lang="en-US" smtClean="0"/>
              <a:t>‹#›</a:t>
            </a:fld>
            <a:endParaRPr lang="en-US"/>
          </a:p>
        </p:txBody>
      </p:sp>
    </p:spTree>
    <p:extLst>
      <p:ext uri="{BB962C8B-B14F-4D97-AF65-F5344CB8AC3E}">
        <p14:creationId xmlns:p14="http://schemas.microsoft.com/office/powerpoint/2010/main" val="3230144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F4A47-908D-B247-B996-A6E0460793C7}"/>
              </a:ext>
            </a:extLst>
          </p:cNvPr>
          <p:cNvSpPr>
            <a:spLocks noGrp="1"/>
          </p:cNvSpPr>
          <p:nvPr>
            <p:ph type="title"/>
          </p:nvPr>
        </p:nvSpPr>
        <p:spPr/>
        <p:txBody>
          <a:bodyPr/>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8B851450-ACB0-2943-9AAB-FD99056DB177}"/>
              </a:ext>
            </a:extLst>
          </p:cNvPr>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725C5D32-039D-984F-BA6F-32C25CE372C2}"/>
              </a:ext>
            </a:extLst>
          </p:cNvPr>
          <p:cNvSpPr>
            <a:spLocks noGrp="1"/>
          </p:cNvSpPr>
          <p:nvPr>
            <p:ph type="dt" sz="half" idx="10"/>
          </p:nvPr>
        </p:nvSpPr>
        <p:spPr/>
        <p:txBody>
          <a:bodyPr/>
          <a:lstStyle/>
          <a:p>
            <a:fld id="{22D7DD7B-9EFE-984F-878B-ADE6D8735710}" type="datetimeFigureOut">
              <a:rPr lang="en-US" smtClean="0"/>
              <a:t>10/27/2021</a:t>
            </a:fld>
            <a:endParaRPr lang="en-US"/>
          </a:p>
        </p:txBody>
      </p:sp>
      <p:sp>
        <p:nvSpPr>
          <p:cNvPr id="5" name="Footer Placeholder 4">
            <a:extLst>
              <a:ext uri="{FF2B5EF4-FFF2-40B4-BE49-F238E27FC236}">
                <a16:creationId xmlns:a16="http://schemas.microsoft.com/office/drawing/2014/main" id="{822D3C83-D4DA-1C46-9BFA-A66152BC34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53BC9D-CB03-F44D-B6E9-8534EF154074}"/>
              </a:ext>
            </a:extLst>
          </p:cNvPr>
          <p:cNvSpPr>
            <a:spLocks noGrp="1"/>
          </p:cNvSpPr>
          <p:nvPr>
            <p:ph type="sldNum" sz="quarter" idx="12"/>
          </p:nvPr>
        </p:nvSpPr>
        <p:spPr/>
        <p:txBody>
          <a:bodyPr/>
          <a:lstStyle/>
          <a:p>
            <a:fld id="{5A248501-62AD-D64E-BC51-ABD804D789FD}" type="slidenum">
              <a:rPr lang="en-US" smtClean="0"/>
              <a:t>‹#›</a:t>
            </a:fld>
            <a:endParaRPr lang="en-US"/>
          </a:p>
        </p:txBody>
      </p:sp>
    </p:spTree>
    <p:extLst>
      <p:ext uri="{BB962C8B-B14F-4D97-AF65-F5344CB8AC3E}">
        <p14:creationId xmlns:p14="http://schemas.microsoft.com/office/powerpoint/2010/main" val="777817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DBED41-CF90-5B4A-8A4D-E7259518B5A2}"/>
              </a:ext>
            </a:extLst>
          </p:cNvPr>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0798BE63-C715-4449-997A-DCDD899CE9BF}"/>
              </a:ext>
            </a:extLst>
          </p:cNvPr>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EF7961B9-6F08-0540-A577-D09F7E72E15A}"/>
              </a:ext>
            </a:extLst>
          </p:cNvPr>
          <p:cNvSpPr>
            <a:spLocks noGrp="1"/>
          </p:cNvSpPr>
          <p:nvPr>
            <p:ph type="dt" sz="half" idx="10"/>
          </p:nvPr>
        </p:nvSpPr>
        <p:spPr/>
        <p:txBody>
          <a:bodyPr/>
          <a:lstStyle/>
          <a:p>
            <a:fld id="{22D7DD7B-9EFE-984F-878B-ADE6D8735710}" type="datetimeFigureOut">
              <a:rPr lang="en-US" smtClean="0"/>
              <a:t>10/27/2021</a:t>
            </a:fld>
            <a:endParaRPr lang="en-US"/>
          </a:p>
        </p:txBody>
      </p:sp>
      <p:sp>
        <p:nvSpPr>
          <p:cNvPr id="5" name="Footer Placeholder 4">
            <a:extLst>
              <a:ext uri="{FF2B5EF4-FFF2-40B4-BE49-F238E27FC236}">
                <a16:creationId xmlns:a16="http://schemas.microsoft.com/office/drawing/2014/main" id="{08F6BB12-33EB-0345-8B68-9674BBB30E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1D2622-A5C3-C443-9D67-E96CAE17726F}"/>
              </a:ext>
            </a:extLst>
          </p:cNvPr>
          <p:cNvSpPr>
            <a:spLocks noGrp="1"/>
          </p:cNvSpPr>
          <p:nvPr>
            <p:ph type="sldNum" sz="quarter" idx="12"/>
          </p:nvPr>
        </p:nvSpPr>
        <p:spPr/>
        <p:txBody>
          <a:bodyPr/>
          <a:lstStyle/>
          <a:p>
            <a:fld id="{5A248501-62AD-D64E-BC51-ABD804D789FD}" type="slidenum">
              <a:rPr lang="en-US" smtClean="0"/>
              <a:t>‹#›</a:t>
            </a:fld>
            <a:endParaRPr lang="en-US"/>
          </a:p>
        </p:txBody>
      </p:sp>
    </p:spTree>
    <p:extLst>
      <p:ext uri="{BB962C8B-B14F-4D97-AF65-F5344CB8AC3E}">
        <p14:creationId xmlns:p14="http://schemas.microsoft.com/office/powerpoint/2010/main" val="3492075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EAE5B-83BE-8943-84CE-F9EFE429244F}"/>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F0B0787E-E252-CB46-AFBC-2893AD9F171B}"/>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B44ACB34-5AC2-3049-A268-8101562B932E}"/>
              </a:ext>
            </a:extLst>
          </p:cNvPr>
          <p:cNvSpPr>
            <a:spLocks noGrp="1"/>
          </p:cNvSpPr>
          <p:nvPr>
            <p:ph type="dt" sz="half" idx="10"/>
          </p:nvPr>
        </p:nvSpPr>
        <p:spPr/>
        <p:txBody>
          <a:bodyPr/>
          <a:lstStyle/>
          <a:p>
            <a:fld id="{22D7DD7B-9EFE-984F-878B-ADE6D8735710}" type="datetimeFigureOut">
              <a:rPr lang="en-US" smtClean="0"/>
              <a:t>10/27/2021</a:t>
            </a:fld>
            <a:endParaRPr lang="en-US"/>
          </a:p>
        </p:txBody>
      </p:sp>
      <p:sp>
        <p:nvSpPr>
          <p:cNvPr id="5" name="Footer Placeholder 4">
            <a:extLst>
              <a:ext uri="{FF2B5EF4-FFF2-40B4-BE49-F238E27FC236}">
                <a16:creationId xmlns:a16="http://schemas.microsoft.com/office/drawing/2014/main" id="{0533F194-616F-E046-88AD-31C4091113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929D9D-C758-7746-ABE3-959CB753EEB5}"/>
              </a:ext>
            </a:extLst>
          </p:cNvPr>
          <p:cNvSpPr>
            <a:spLocks noGrp="1"/>
          </p:cNvSpPr>
          <p:nvPr>
            <p:ph type="sldNum" sz="quarter" idx="12"/>
          </p:nvPr>
        </p:nvSpPr>
        <p:spPr/>
        <p:txBody>
          <a:bodyPr/>
          <a:lstStyle/>
          <a:p>
            <a:fld id="{5A248501-62AD-D64E-BC51-ABD804D789FD}" type="slidenum">
              <a:rPr lang="en-US" smtClean="0"/>
              <a:t>‹#›</a:t>
            </a:fld>
            <a:endParaRPr lang="en-US"/>
          </a:p>
        </p:txBody>
      </p:sp>
    </p:spTree>
    <p:extLst>
      <p:ext uri="{BB962C8B-B14F-4D97-AF65-F5344CB8AC3E}">
        <p14:creationId xmlns:p14="http://schemas.microsoft.com/office/powerpoint/2010/main" val="940675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1AEBC-3525-7649-A481-E29855315A1E}"/>
              </a:ext>
            </a:extLst>
          </p:cNvPr>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F19E8A69-8B84-064E-B0C1-3BDE409FEE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a:extLst>
              <a:ext uri="{FF2B5EF4-FFF2-40B4-BE49-F238E27FC236}">
                <a16:creationId xmlns:a16="http://schemas.microsoft.com/office/drawing/2014/main" id="{E50B9354-EEB8-E14B-8B6C-CE0AE0DA0837}"/>
              </a:ext>
            </a:extLst>
          </p:cNvPr>
          <p:cNvSpPr>
            <a:spLocks noGrp="1"/>
          </p:cNvSpPr>
          <p:nvPr>
            <p:ph type="dt" sz="half" idx="10"/>
          </p:nvPr>
        </p:nvSpPr>
        <p:spPr/>
        <p:txBody>
          <a:bodyPr/>
          <a:lstStyle/>
          <a:p>
            <a:fld id="{22D7DD7B-9EFE-984F-878B-ADE6D8735710}" type="datetimeFigureOut">
              <a:rPr lang="en-US" smtClean="0"/>
              <a:t>10/27/2021</a:t>
            </a:fld>
            <a:endParaRPr lang="en-US"/>
          </a:p>
        </p:txBody>
      </p:sp>
      <p:sp>
        <p:nvSpPr>
          <p:cNvPr id="5" name="Footer Placeholder 4">
            <a:extLst>
              <a:ext uri="{FF2B5EF4-FFF2-40B4-BE49-F238E27FC236}">
                <a16:creationId xmlns:a16="http://schemas.microsoft.com/office/drawing/2014/main" id="{8DA93D6C-0454-FB4B-8F1C-FAA3EF201E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EC32D-C101-0B41-870B-83A8A986C1C4}"/>
              </a:ext>
            </a:extLst>
          </p:cNvPr>
          <p:cNvSpPr>
            <a:spLocks noGrp="1"/>
          </p:cNvSpPr>
          <p:nvPr>
            <p:ph type="sldNum" sz="quarter" idx="12"/>
          </p:nvPr>
        </p:nvSpPr>
        <p:spPr/>
        <p:txBody>
          <a:bodyPr/>
          <a:lstStyle/>
          <a:p>
            <a:fld id="{5A248501-62AD-D64E-BC51-ABD804D789FD}" type="slidenum">
              <a:rPr lang="en-US" smtClean="0"/>
              <a:t>‹#›</a:t>
            </a:fld>
            <a:endParaRPr lang="en-US"/>
          </a:p>
        </p:txBody>
      </p:sp>
    </p:spTree>
    <p:extLst>
      <p:ext uri="{BB962C8B-B14F-4D97-AF65-F5344CB8AC3E}">
        <p14:creationId xmlns:p14="http://schemas.microsoft.com/office/powerpoint/2010/main" val="1857953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46227-AFE1-7048-B07F-EB503325F642}"/>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34AB8817-64EA-8747-BFEC-5DFFBE669D34}"/>
              </a:ext>
            </a:extLst>
          </p:cNvPr>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a:extLst>
              <a:ext uri="{FF2B5EF4-FFF2-40B4-BE49-F238E27FC236}">
                <a16:creationId xmlns:a16="http://schemas.microsoft.com/office/drawing/2014/main" id="{DC1996C4-AD78-0446-AB01-763A642A7BB9}"/>
              </a:ext>
            </a:extLst>
          </p:cNvPr>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a:extLst>
              <a:ext uri="{FF2B5EF4-FFF2-40B4-BE49-F238E27FC236}">
                <a16:creationId xmlns:a16="http://schemas.microsoft.com/office/drawing/2014/main" id="{4D2D0C68-D792-C147-9E6E-54D2E8BE02EB}"/>
              </a:ext>
            </a:extLst>
          </p:cNvPr>
          <p:cNvSpPr>
            <a:spLocks noGrp="1"/>
          </p:cNvSpPr>
          <p:nvPr>
            <p:ph type="dt" sz="half" idx="10"/>
          </p:nvPr>
        </p:nvSpPr>
        <p:spPr/>
        <p:txBody>
          <a:bodyPr/>
          <a:lstStyle/>
          <a:p>
            <a:fld id="{22D7DD7B-9EFE-984F-878B-ADE6D8735710}" type="datetimeFigureOut">
              <a:rPr lang="en-US" smtClean="0"/>
              <a:t>10/27/2021</a:t>
            </a:fld>
            <a:endParaRPr lang="en-US"/>
          </a:p>
        </p:txBody>
      </p:sp>
      <p:sp>
        <p:nvSpPr>
          <p:cNvPr id="6" name="Footer Placeholder 5">
            <a:extLst>
              <a:ext uri="{FF2B5EF4-FFF2-40B4-BE49-F238E27FC236}">
                <a16:creationId xmlns:a16="http://schemas.microsoft.com/office/drawing/2014/main" id="{CAEA18BC-C345-F444-9857-0600533038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FA6521-1D62-934A-B43A-0B17FAB6DD81}"/>
              </a:ext>
            </a:extLst>
          </p:cNvPr>
          <p:cNvSpPr>
            <a:spLocks noGrp="1"/>
          </p:cNvSpPr>
          <p:nvPr>
            <p:ph type="sldNum" sz="quarter" idx="12"/>
          </p:nvPr>
        </p:nvSpPr>
        <p:spPr/>
        <p:txBody>
          <a:bodyPr/>
          <a:lstStyle/>
          <a:p>
            <a:fld id="{5A248501-62AD-D64E-BC51-ABD804D789FD}" type="slidenum">
              <a:rPr lang="en-US" smtClean="0"/>
              <a:t>‹#›</a:t>
            </a:fld>
            <a:endParaRPr lang="en-US"/>
          </a:p>
        </p:txBody>
      </p:sp>
    </p:spTree>
    <p:extLst>
      <p:ext uri="{BB962C8B-B14F-4D97-AF65-F5344CB8AC3E}">
        <p14:creationId xmlns:p14="http://schemas.microsoft.com/office/powerpoint/2010/main" val="1788026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A3594-E41D-B84E-BC80-FE689BC84A58}"/>
              </a:ext>
            </a:extLst>
          </p:cNvPr>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845A4398-71AE-6049-8928-3491F45F9B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a16="http://schemas.microsoft.com/office/drawing/2014/main" id="{D605439C-D2EB-294F-A78C-5EFA4CC8A885}"/>
              </a:ext>
            </a:extLst>
          </p:cNvPr>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a:extLst>
              <a:ext uri="{FF2B5EF4-FFF2-40B4-BE49-F238E27FC236}">
                <a16:creationId xmlns:a16="http://schemas.microsoft.com/office/drawing/2014/main" id="{08FC17BE-9303-3146-BFAF-82D325303D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a:extLst>
              <a:ext uri="{FF2B5EF4-FFF2-40B4-BE49-F238E27FC236}">
                <a16:creationId xmlns:a16="http://schemas.microsoft.com/office/drawing/2014/main" id="{D4D9536C-85EF-164D-8CA1-9E4C42424392}"/>
              </a:ext>
            </a:extLst>
          </p:cNvPr>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a:extLst>
              <a:ext uri="{FF2B5EF4-FFF2-40B4-BE49-F238E27FC236}">
                <a16:creationId xmlns:a16="http://schemas.microsoft.com/office/drawing/2014/main" id="{8321804D-D0D4-2A46-9694-E6E1E3E5AA5C}"/>
              </a:ext>
            </a:extLst>
          </p:cNvPr>
          <p:cNvSpPr>
            <a:spLocks noGrp="1"/>
          </p:cNvSpPr>
          <p:nvPr>
            <p:ph type="dt" sz="half" idx="10"/>
          </p:nvPr>
        </p:nvSpPr>
        <p:spPr/>
        <p:txBody>
          <a:bodyPr/>
          <a:lstStyle/>
          <a:p>
            <a:fld id="{22D7DD7B-9EFE-984F-878B-ADE6D8735710}" type="datetimeFigureOut">
              <a:rPr lang="en-US" smtClean="0"/>
              <a:t>10/27/2021</a:t>
            </a:fld>
            <a:endParaRPr lang="en-US"/>
          </a:p>
        </p:txBody>
      </p:sp>
      <p:sp>
        <p:nvSpPr>
          <p:cNvPr id="8" name="Footer Placeholder 7">
            <a:extLst>
              <a:ext uri="{FF2B5EF4-FFF2-40B4-BE49-F238E27FC236}">
                <a16:creationId xmlns:a16="http://schemas.microsoft.com/office/drawing/2014/main" id="{D8C14836-0950-9049-92DB-936F5D9249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174E476-1A0A-9B4C-83CE-F382EAA547AF}"/>
              </a:ext>
            </a:extLst>
          </p:cNvPr>
          <p:cNvSpPr>
            <a:spLocks noGrp="1"/>
          </p:cNvSpPr>
          <p:nvPr>
            <p:ph type="sldNum" sz="quarter" idx="12"/>
          </p:nvPr>
        </p:nvSpPr>
        <p:spPr/>
        <p:txBody>
          <a:bodyPr/>
          <a:lstStyle/>
          <a:p>
            <a:fld id="{5A248501-62AD-D64E-BC51-ABD804D789FD}" type="slidenum">
              <a:rPr lang="en-US" smtClean="0"/>
              <a:t>‹#›</a:t>
            </a:fld>
            <a:endParaRPr lang="en-US"/>
          </a:p>
        </p:txBody>
      </p:sp>
    </p:spTree>
    <p:extLst>
      <p:ext uri="{BB962C8B-B14F-4D97-AF65-F5344CB8AC3E}">
        <p14:creationId xmlns:p14="http://schemas.microsoft.com/office/powerpoint/2010/main" val="2797555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48161-30FB-C04C-8950-EEC5103F51A8}"/>
              </a:ext>
            </a:extLst>
          </p:cNvPr>
          <p:cNvSpPr>
            <a:spLocks noGrp="1"/>
          </p:cNvSpPr>
          <p:nvPr>
            <p:ph type="title"/>
          </p:nvPr>
        </p:nvSpPr>
        <p:spPr/>
        <p:txBody>
          <a:bodyPr/>
          <a:lstStyle/>
          <a:p>
            <a:r>
              <a:rPr lang="en-US" smtClean="0"/>
              <a:t>Click to edit Master title style</a:t>
            </a:r>
            <a:endParaRPr lang="en-US"/>
          </a:p>
        </p:txBody>
      </p:sp>
      <p:sp>
        <p:nvSpPr>
          <p:cNvPr id="3" name="Date Placeholder 2">
            <a:extLst>
              <a:ext uri="{FF2B5EF4-FFF2-40B4-BE49-F238E27FC236}">
                <a16:creationId xmlns:a16="http://schemas.microsoft.com/office/drawing/2014/main" id="{73E6C0C4-A984-FC44-876C-E53FC21360A6}"/>
              </a:ext>
            </a:extLst>
          </p:cNvPr>
          <p:cNvSpPr>
            <a:spLocks noGrp="1"/>
          </p:cNvSpPr>
          <p:nvPr>
            <p:ph type="dt" sz="half" idx="10"/>
          </p:nvPr>
        </p:nvSpPr>
        <p:spPr/>
        <p:txBody>
          <a:bodyPr/>
          <a:lstStyle/>
          <a:p>
            <a:fld id="{22D7DD7B-9EFE-984F-878B-ADE6D8735710}" type="datetimeFigureOut">
              <a:rPr lang="en-US" smtClean="0"/>
              <a:t>10/27/2021</a:t>
            </a:fld>
            <a:endParaRPr lang="en-US"/>
          </a:p>
        </p:txBody>
      </p:sp>
      <p:sp>
        <p:nvSpPr>
          <p:cNvPr id="4" name="Footer Placeholder 3">
            <a:extLst>
              <a:ext uri="{FF2B5EF4-FFF2-40B4-BE49-F238E27FC236}">
                <a16:creationId xmlns:a16="http://schemas.microsoft.com/office/drawing/2014/main" id="{701029E0-DCFB-F44A-98B7-7F24B602E2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A8E5BC-B1CF-A74D-A449-5E0C4D2A8DE3}"/>
              </a:ext>
            </a:extLst>
          </p:cNvPr>
          <p:cNvSpPr>
            <a:spLocks noGrp="1"/>
          </p:cNvSpPr>
          <p:nvPr>
            <p:ph type="sldNum" sz="quarter" idx="12"/>
          </p:nvPr>
        </p:nvSpPr>
        <p:spPr/>
        <p:txBody>
          <a:bodyPr/>
          <a:lstStyle/>
          <a:p>
            <a:fld id="{5A248501-62AD-D64E-BC51-ABD804D789FD}" type="slidenum">
              <a:rPr lang="en-US" smtClean="0"/>
              <a:t>‹#›</a:t>
            </a:fld>
            <a:endParaRPr lang="en-US"/>
          </a:p>
        </p:txBody>
      </p:sp>
    </p:spTree>
    <p:extLst>
      <p:ext uri="{BB962C8B-B14F-4D97-AF65-F5344CB8AC3E}">
        <p14:creationId xmlns:p14="http://schemas.microsoft.com/office/powerpoint/2010/main" val="2117696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A2389D-41EE-C24E-ACD2-9F8C72CA55FA}"/>
              </a:ext>
            </a:extLst>
          </p:cNvPr>
          <p:cNvSpPr>
            <a:spLocks noGrp="1"/>
          </p:cNvSpPr>
          <p:nvPr>
            <p:ph type="dt" sz="half" idx="10"/>
          </p:nvPr>
        </p:nvSpPr>
        <p:spPr/>
        <p:txBody>
          <a:bodyPr/>
          <a:lstStyle/>
          <a:p>
            <a:fld id="{22D7DD7B-9EFE-984F-878B-ADE6D8735710}" type="datetimeFigureOut">
              <a:rPr lang="en-US" smtClean="0"/>
              <a:t>10/27/2021</a:t>
            </a:fld>
            <a:endParaRPr lang="en-US"/>
          </a:p>
        </p:txBody>
      </p:sp>
      <p:sp>
        <p:nvSpPr>
          <p:cNvPr id="3" name="Footer Placeholder 2">
            <a:extLst>
              <a:ext uri="{FF2B5EF4-FFF2-40B4-BE49-F238E27FC236}">
                <a16:creationId xmlns:a16="http://schemas.microsoft.com/office/drawing/2014/main" id="{B8E4B0C3-9043-124E-B443-2F07A85EFE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684BE1-B069-9249-ACCA-86D3020C5837}"/>
              </a:ext>
            </a:extLst>
          </p:cNvPr>
          <p:cNvSpPr>
            <a:spLocks noGrp="1"/>
          </p:cNvSpPr>
          <p:nvPr>
            <p:ph type="sldNum" sz="quarter" idx="12"/>
          </p:nvPr>
        </p:nvSpPr>
        <p:spPr/>
        <p:txBody>
          <a:bodyPr/>
          <a:lstStyle/>
          <a:p>
            <a:fld id="{5A248501-62AD-D64E-BC51-ABD804D789FD}" type="slidenum">
              <a:rPr lang="en-US" smtClean="0"/>
              <a:t>‹#›</a:t>
            </a:fld>
            <a:endParaRPr lang="en-US"/>
          </a:p>
        </p:txBody>
      </p:sp>
    </p:spTree>
    <p:extLst>
      <p:ext uri="{BB962C8B-B14F-4D97-AF65-F5344CB8AC3E}">
        <p14:creationId xmlns:p14="http://schemas.microsoft.com/office/powerpoint/2010/main" val="185667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3E692-4B71-CB46-9A52-DD3737D4AF59}"/>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4C8D5B40-6E02-2C40-8C97-B24AE6CCAF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a:extLst>
              <a:ext uri="{FF2B5EF4-FFF2-40B4-BE49-F238E27FC236}">
                <a16:creationId xmlns:a16="http://schemas.microsoft.com/office/drawing/2014/main" id="{531410E2-7271-204F-9EC6-9010CF2B30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a:extLst>
              <a:ext uri="{FF2B5EF4-FFF2-40B4-BE49-F238E27FC236}">
                <a16:creationId xmlns:a16="http://schemas.microsoft.com/office/drawing/2014/main" id="{8147DAB2-4316-484C-9FE0-0C24907970D3}"/>
              </a:ext>
            </a:extLst>
          </p:cNvPr>
          <p:cNvSpPr>
            <a:spLocks noGrp="1"/>
          </p:cNvSpPr>
          <p:nvPr>
            <p:ph type="dt" sz="half" idx="10"/>
          </p:nvPr>
        </p:nvSpPr>
        <p:spPr/>
        <p:txBody>
          <a:bodyPr/>
          <a:lstStyle/>
          <a:p>
            <a:fld id="{22D7DD7B-9EFE-984F-878B-ADE6D8735710}" type="datetimeFigureOut">
              <a:rPr lang="en-US" smtClean="0"/>
              <a:t>10/27/2021</a:t>
            </a:fld>
            <a:endParaRPr lang="en-US"/>
          </a:p>
        </p:txBody>
      </p:sp>
      <p:sp>
        <p:nvSpPr>
          <p:cNvPr id="6" name="Footer Placeholder 5">
            <a:extLst>
              <a:ext uri="{FF2B5EF4-FFF2-40B4-BE49-F238E27FC236}">
                <a16:creationId xmlns:a16="http://schemas.microsoft.com/office/drawing/2014/main" id="{2A3781E0-40BF-EA4D-959B-403281FD2F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FD6B10-35CD-0C4E-9E79-2C07D4E2E5E6}"/>
              </a:ext>
            </a:extLst>
          </p:cNvPr>
          <p:cNvSpPr>
            <a:spLocks noGrp="1"/>
          </p:cNvSpPr>
          <p:nvPr>
            <p:ph type="sldNum" sz="quarter" idx="12"/>
          </p:nvPr>
        </p:nvSpPr>
        <p:spPr/>
        <p:txBody>
          <a:bodyPr/>
          <a:lstStyle/>
          <a:p>
            <a:fld id="{5A248501-62AD-D64E-BC51-ABD804D789FD}" type="slidenum">
              <a:rPr lang="en-US" smtClean="0"/>
              <a:t>‹#›</a:t>
            </a:fld>
            <a:endParaRPr lang="en-US"/>
          </a:p>
        </p:txBody>
      </p:sp>
    </p:spTree>
    <p:extLst>
      <p:ext uri="{BB962C8B-B14F-4D97-AF65-F5344CB8AC3E}">
        <p14:creationId xmlns:p14="http://schemas.microsoft.com/office/powerpoint/2010/main" val="93464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3198C-D781-674C-9FF2-5996B6F85C04}"/>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a:extLst>
              <a:ext uri="{FF2B5EF4-FFF2-40B4-BE49-F238E27FC236}">
                <a16:creationId xmlns:a16="http://schemas.microsoft.com/office/drawing/2014/main" id="{9FC7C56C-7B4E-FA46-B930-B59D0E1B12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a:extLst>
              <a:ext uri="{FF2B5EF4-FFF2-40B4-BE49-F238E27FC236}">
                <a16:creationId xmlns:a16="http://schemas.microsoft.com/office/drawing/2014/main" id="{13D5F570-53DB-E346-B35E-D73F83FA77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a:extLst>
              <a:ext uri="{FF2B5EF4-FFF2-40B4-BE49-F238E27FC236}">
                <a16:creationId xmlns:a16="http://schemas.microsoft.com/office/drawing/2014/main" id="{667F76BC-368A-744A-980E-7C6C64952900}"/>
              </a:ext>
            </a:extLst>
          </p:cNvPr>
          <p:cNvSpPr>
            <a:spLocks noGrp="1"/>
          </p:cNvSpPr>
          <p:nvPr>
            <p:ph type="dt" sz="half" idx="10"/>
          </p:nvPr>
        </p:nvSpPr>
        <p:spPr/>
        <p:txBody>
          <a:bodyPr/>
          <a:lstStyle/>
          <a:p>
            <a:fld id="{22D7DD7B-9EFE-984F-878B-ADE6D8735710}" type="datetimeFigureOut">
              <a:rPr lang="en-US" smtClean="0"/>
              <a:t>10/27/2021</a:t>
            </a:fld>
            <a:endParaRPr lang="en-US"/>
          </a:p>
        </p:txBody>
      </p:sp>
      <p:sp>
        <p:nvSpPr>
          <p:cNvPr id="6" name="Footer Placeholder 5">
            <a:extLst>
              <a:ext uri="{FF2B5EF4-FFF2-40B4-BE49-F238E27FC236}">
                <a16:creationId xmlns:a16="http://schemas.microsoft.com/office/drawing/2014/main" id="{C6BB435C-D22B-E340-A6AD-7E79AB329A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E0CD74-3DCB-8044-86C7-86B71586560D}"/>
              </a:ext>
            </a:extLst>
          </p:cNvPr>
          <p:cNvSpPr>
            <a:spLocks noGrp="1"/>
          </p:cNvSpPr>
          <p:nvPr>
            <p:ph type="sldNum" sz="quarter" idx="12"/>
          </p:nvPr>
        </p:nvSpPr>
        <p:spPr/>
        <p:txBody>
          <a:bodyPr/>
          <a:lstStyle/>
          <a:p>
            <a:fld id="{5A248501-62AD-D64E-BC51-ABD804D789FD}" type="slidenum">
              <a:rPr lang="en-US" smtClean="0"/>
              <a:t>‹#›</a:t>
            </a:fld>
            <a:endParaRPr lang="en-US"/>
          </a:p>
        </p:txBody>
      </p:sp>
    </p:spTree>
    <p:extLst>
      <p:ext uri="{BB962C8B-B14F-4D97-AF65-F5344CB8AC3E}">
        <p14:creationId xmlns:p14="http://schemas.microsoft.com/office/powerpoint/2010/main" val="9944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BEF13D-5B1A-D44A-B667-7A1664D902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751A2DEC-0F57-E54A-A83F-341A6BC231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3908D6-CF68-284E-807E-1A803587D1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D7DD7B-9EFE-984F-878B-ADE6D8735710}" type="datetimeFigureOut">
              <a:rPr lang="en-US" smtClean="0"/>
              <a:t>10/27/2021</a:t>
            </a:fld>
            <a:endParaRPr lang="en-US"/>
          </a:p>
        </p:txBody>
      </p:sp>
      <p:sp>
        <p:nvSpPr>
          <p:cNvPr id="5" name="Footer Placeholder 4">
            <a:extLst>
              <a:ext uri="{FF2B5EF4-FFF2-40B4-BE49-F238E27FC236}">
                <a16:creationId xmlns:a16="http://schemas.microsoft.com/office/drawing/2014/main" id="{0C78DDB3-9C4A-2342-BFD7-DB5A05E32A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D2A04CC-BADD-3641-8EB0-C34D50EE3D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248501-62AD-D64E-BC51-ABD804D789FD}" type="slidenum">
              <a:rPr lang="en-US" smtClean="0"/>
              <a:t>‹#›</a:t>
            </a:fld>
            <a:endParaRPr lang="en-US"/>
          </a:p>
        </p:txBody>
      </p:sp>
    </p:spTree>
    <p:extLst>
      <p:ext uri="{BB962C8B-B14F-4D97-AF65-F5344CB8AC3E}">
        <p14:creationId xmlns:p14="http://schemas.microsoft.com/office/powerpoint/2010/main" val="23181511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legislation.govt.nz/act/public/2003/0051/113.0/DLM207497.html"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www.dia.govt.nz/diawebsite.nsf/wpg_URL/Services-Casino-and-Non-Casino-Gaming-Classes-of-Gambling"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health.govt.nz/publication/strategy-prevent-and-minimise-gambling-harm-2019-20-2021-22"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www.ird.govt.nz/duties/problem-gambling-levy"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571AD1F-3596-D34B-A799-54A5FB76230A}"/>
              </a:ext>
            </a:extLst>
          </p:cNvPr>
          <p:cNvSpPr txBox="1"/>
          <p:nvPr/>
        </p:nvSpPr>
        <p:spPr>
          <a:xfrm>
            <a:off x="2136595" y="4017818"/>
            <a:ext cx="7797113" cy="1323439"/>
          </a:xfrm>
          <a:prstGeom prst="rect">
            <a:avLst/>
          </a:prstGeom>
          <a:noFill/>
        </p:spPr>
        <p:txBody>
          <a:bodyPr wrap="square" rtlCol="0">
            <a:spAutoFit/>
          </a:bodyPr>
          <a:lstStyle/>
          <a:p>
            <a:pPr algn="ctr"/>
            <a:r>
              <a:rPr lang="en-US" sz="4000" b="1" dirty="0" smtClean="0"/>
              <a:t>Introduction to Prevention and Minimisation of Gambling Harm</a:t>
            </a:r>
            <a:endParaRPr lang="en-US" sz="4000" b="1" dirty="0"/>
          </a:p>
        </p:txBody>
      </p:sp>
    </p:spTree>
    <p:extLst>
      <p:ext uri="{BB962C8B-B14F-4D97-AF65-F5344CB8AC3E}">
        <p14:creationId xmlns:p14="http://schemas.microsoft.com/office/powerpoint/2010/main" val="3186703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3F1AF57-428A-3D45-8371-5170ABC633F2}"/>
              </a:ext>
            </a:extLst>
          </p:cNvPr>
          <p:cNvSpPr txBox="1"/>
          <p:nvPr/>
        </p:nvSpPr>
        <p:spPr>
          <a:xfrm>
            <a:off x="3248366" y="192525"/>
            <a:ext cx="7710616" cy="707886"/>
          </a:xfrm>
          <a:prstGeom prst="rect">
            <a:avLst/>
          </a:prstGeom>
          <a:noFill/>
        </p:spPr>
        <p:txBody>
          <a:bodyPr wrap="square" rtlCol="0">
            <a:spAutoFit/>
          </a:bodyPr>
          <a:lstStyle/>
          <a:p>
            <a:pPr algn="r"/>
            <a:r>
              <a:rPr lang="en-US" sz="4000" b="1" dirty="0" smtClean="0"/>
              <a:t>Gambling Sector Road Map</a:t>
            </a:r>
            <a:endParaRPr lang="en-US" sz="4000" b="1" dirty="0"/>
          </a:p>
        </p:txBody>
      </p:sp>
      <p:sp>
        <p:nvSpPr>
          <p:cNvPr id="5" name="TextBox 4">
            <a:extLst>
              <a:ext uri="{FF2B5EF4-FFF2-40B4-BE49-F238E27FC236}">
                <a16:creationId xmlns:a16="http://schemas.microsoft.com/office/drawing/2014/main" id="{AA3D8EE4-4DF6-214C-8CAD-10042CCFFB11}"/>
              </a:ext>
            </a:extLst>
          </p:cNvPr>
          <p:cNvSpPr txBox="1"/>
          <p:nvPr/>
        </p:nvSpPr>
        <p:spPr>
          <a:xfrm>
            <a:off x="-2631989" y="6107789"/>
            <a:ext cx="7710616" cy="338554"/>
          </a:xfrm>
          <a:prstGeom prst="rect">
            <a:avLst/>
          </a:prstGeom>
          <a:noFill/>
        </p:spPr>
        <p:txBody>
          <a:bodyPr wrap="square" rtlCol="0">
            <a:spAutoFit/>
          </a:bodyPr>
          <a:lstStyle/>
          <a:p>
            <a:pPr algn="ctr"/>
            <a:r>
              <a:rPr lang="en-US" sz="1600" b="1" dirty="0" smtClean="0"/>
              <a:t>SLIDE 1</a:t>
            </a:r>
          </a:p>
        </p:txBody>
      </p:sp>
      <p:pic>
        <p:nvPicPr>
          <p:cNvPr id="2" name="Picture 1"/>
          <p:cNvPicPr>
            <a:picLocks noChangeAspect="1"/>
          </p:cNvPicPr>
          <p:nvPr/>
        </p:nvPicPr>
        <p:blipFill>
          <a:blip r:embed="rId3"/>
          <a:stretch>
            <a:fillRect/>
          </a:stretch>
        </p:blipFill>
        <p:spPr>
          <a:xfrm>
            <a:off x="1331650" y="1167443"/>
            <a:ext cx="8786636" cy="4940346"/>
          </a:xfrm>
          <a:prstGeom prst="rect">
            <a:avLst/>
          </a:prstGeom>
        </p:spPr>
      </p:pic>
    </p:spTree>
    <p:extLst>
      <p:ext uri="{BB962C8B-B14F-4D97-AF65-F5344CB8AC3E}">
        <p14:creationId xmlns:p14="http://schemas.microsoft.com/office/powerpoint/2010/main" val="2233714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3F1AF57-428A-3D45-8371-5170ABC633F2}"/>
              </a:ext>
            </a:extLst>
          </p:cNvPr>
          <p:cNvSpPr txBox="1"/>
          <p:nvPr/>
        </p:nvSpPr>
        <p:spPr>
          <a:xfrm>
            <a:off x="3248366" y="192525"/>
            <a:ext cx="7710616" cy="707886"/>
          </a:xfrm>
          <a:prstGeom prst="rect">
            <a:avLst/>
          </a:prstGeom>
          <a:noFill/>
        </p:spPr>
        <p:txBody>
          <a:bodyPr wrap="square" rtlCol="0">
            <a:spAutoFit/>
          </a:bodyPr>
          <a:lstStyle/>
          <a:p>
            <a:pPr algn="r"/>
            <a:r>
              <a:rPr lang="en-US" sz="4000" b="1" dirty="0" smtClean="0"/>
              <a:t>Infrastructure Services Overview</a:t>
            </a:r>
            <a:endParaRPr lang="en-US" sz="4000" b="1" dirty="0"/>
          </a:p>
        </p:txBody>
      </p:sp>
      <p:sp>
        <p:nvSpPr>
          <p:cNvPr id="5" name="TextBox 4">
            <a:extLst>
              <a:ext uri="{FF2B5EF4-FFF2-40B4-BE49-F238E27FC236}">
                <a16:creationId xmlns:a16="http://schemas.microsoft.com/office/drawing/2014/main" id="{AA3D8EE4-4DF6-214C-8CAD-10042CCFFB11}"/>
              </a:ext>
            </a:extLst>
          </p:cNvPr>
          <p:cNvSpPr txBox="1"/>
          <p:nvPr/>
        </p:nvSpPr>
        <p:spPr>
          <a:xfrm>
            <a:off x="-2631989" y="6107789"/>
            <a:ext cx="7710616" cy="338554"/>
          </a:xfrm>
          <a:prstGeom prst="rect">
            <a:avLst/>
          </a:prstGeom>
          <a:noFill/>
        </p:spPr>
        <p:txBody>
          <a:bodyPr wrap="square" rtlCol="0">
            <a:spAutoFit/>
          </a:bodyPr>
          <a:lstStyle/>
          <a:p>
            <a:pPr algn="ctr"/>
            <a:r>
              <a:rPr lang="en-US" sz="1600" b="1" dirty="0" smtClean="0"/>
              <a:t>SLIDE 2</a:t>
            </a:r>
            <a:endParaRPr lang="en-US" sz="1600"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0417" y="1242947"/>
            <a:ext cx="8615202" cy="4846521"/>
          </a:xfrm>
          <a:prstGeom prst="rect">
            <a:avLst/>
          </a:prstGeom>
        </p:spPr>
      </p:pic>
    </p:spTree>
    <p:extLst>
      <p:ext uri="{BB962C8B-B14F-4D97-AF65-F5344CB8AC3E}">
        <p14:creationId xmlns:p14="http://schemas.microsoft.com/office/powerpoint/2010/main" val="1496558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3F1AF57-428A-3D45-8371-5170ABC633F2}"/>
              </a:ext>
            </a:extLst>
          </p:cNvPr>
          <p:cNvSpPr txBox="1"/>
          <p:nvPr/>
        </p:nvSpPr>
        <p:spPr>
          <a:xfrm>
            <a:off x="3248366" y="192525"/>
            <a:ext cx="7710616" cy="707886"/>
          </a:xfrm>
          <a:prstGeom prst="rect">
            <a:avLst/>
          </a:prstGeom>
          <a:noFill/>
        </p:spPr>
        <p:txBody>
          <a:bodyPr wrap="square" rtlCol="0">
            <a:spAutoFit/>
          </a:bodyPr>
          <a:lstStyle/>
          <a:p>
            <a:pPr algn="r"/>
            <a:r>
              <a:rPr lang="en-US" sz="4000" b="1" dirty="0" smtClean="0"/>
              <a:t>Gambling Act 2003</a:t>
            </a:r>
            <a:endParaRPr lang="en-US" sz="4000" b="1" dirty="0"/>
          </a:p>
        </p:txBody>
      </p:sp>
      <p:sp>
        <p:nvSpPr>
          <p:cNvPr id="5" name="TextBox 4">
            <a:extLst>
              <a:ext uri="{FF2B5EF4-FFF2-40B4-BE49-F238E27FC236}">
                <a16:creationId xmlns:a16="http://schemas.microsoft.com/office/drawing/2014/main" id="{AA3D8EE4-4DF6-214C-8CAD-10042CCFFB11}"/>
              </a:ext>
            </a:extLst>
          </p:cNvPr>
          <p:cNvSpPr txBox="1"/>
          <p:nvPr/>
        </p:nvSpPr>
        <p:spPr>
          <a:xfrm>
            <a:off x="-2631989" y="6107789"/>
            <a:ext cx="7710616" cy="338554"/>
          </a:xfrm>
          <a:prstGeom prst="rect">
            <a:avLst/>
          </a:prstGeom>
          <a:noFill/>
        </p:spPr>
        <p:txBody>
          <a:bodyPr wrap="square" rtlCol="0">
            <a:spAutoFit/>
          </a:bodyPr>
          <a:lstStyle/>
          <a:p>
            <a:pPr algn="ctr"/>
            <a:r>
              <a:rPr lang="en-US" sz="1600" b="1" dirty="0" smtClean="0"/>
              <a:t>SLIDE 3</a:t>
            </a:r>
            <a:endParaRPr lang="en-US" sz="1600" b="1" dirty="0"/>
          </a:p>
        </p:txBody>
      </p:sp>
      <p:sp>
        <p:nvSpPr>
          <p:cNvPr id="6" name="Google Shape;160;p28"/>
          <p:cNvSpPr txBox="1"/>
          <p:nvPr/>
        </p:nvSpPr>
        <p:spPr>
          <a:xfrm>
            <a:off x="1496291" y="1415333"/>
            <a:ext cx="8770065" cy="4292739"/>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None/>
            </a:pPr>
            <a:r>
              <a:rPr lang="en-GB" dirty="0">
                <a:solidFill>
                  <a:schemeClr val="dk1"/>
                </a:solidFill>
                <a:latin typeface="Calibri"/>
                <a:ea typeface="Calibri"/>
                <a:cs typeface="Calibri"/>
                <a:sym typeface="Calibri"/>
              </a:rPr>
              <a:t>Gambling in New Zealand is legalised through the provision of the Gambling Act 2003 </a:t>
            </a:r>
            <a:endParaRPr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None/>
            </a:pPr>
            <a:endParaRPr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None/>
            </a:pPr>
            <a:r>
              <a:rPr lang="en-GB" dirty="0" smtClean="0">
                <a:solidFill>
                  <a:schemeClr val="dk1"/>
                </a:solidFill>
                <a:latin typeface="Calibri"/>
                <a:ea typeface="Calibri"/>
                <a:cs typeface="Calibri"/>
                <a:sym typeface="Calibri"/>
              </a:rPr>
              <a:t>Purpose of this Act is to:</a:t>
            </a:r>
          </a:p>
          <a:p>
            <a:pPr marL="285750" marR="0" lvl="0" indent="-285750" algn="l" rtl="0">
              <a:lnSpc>
                <a:spcPct val="90000"/>
              </a:lnSpc>
              <a:spcBef>
                <a:spcPts val="0"/>
              </a:spcBef>
              <a:spcAft>
                <a:spcPts val="0"/>
              </a:spcAft>
              <a:buFont typeface="Arial" panose="020B0604020202020204" pitchFamily="34" charset="0"/>
              <a:buChar char="•"/>
            </a:pPr>
            <a:endParaRPr lang="en-GB" dirty="0">
              <a:solidFill>
                <a:schemeClr val="dk1"/>
              </a:solidFill>
              <a:latin typeface="Calibri"/>
              <a:ea typeface="Calibri"/>
              <a:cs typeface="Calibri"/>
              <a:sym typeface="Calibri"/>
            </a:endParaRPr>
          </a:p>
          <a:p>
            <a:pPr marL="285750" lvl="2" indent="-285750">
              <a:lnSpc>
                <a:spcPct val="90000"/>
              </a:lnSpc>
              <a:buFont typeface="Arial" panose="020B0604020202020204" pitchFamily="34" charset="0"/>
              <a:buChar char="•"/>
            </a:pPr>
            <a:r>
              <a:rPr lang="en-GB" dirty="0" smtClean="0">
                <a:solidFill>
                  <a:schemeClr val="dk1"/>
                </a:solidFill>
                <a:latin typeface="Calibri"/>
                <a:ea typeface="Calibri"/>
                <a:cs typeface="Calibri"/>
                <a:sym typeface="Calibri"/>
              </a:rPr>
              <a:t>Control the growth of gambling</a:t>
            </a:r>
          </a:p>
          <a:p>
            <a:pPr marL="285750" marR="0" lvl="0" indent="-285750" algn="l" rtl="0">
              <a:lnSpc>
                <a:spcPct val="90000"/>
              </a:lnSpc>
              <a:spcBef>
                <a:spcPts val="0"/>
              </a:spcBef>
              <a:spcAft>
                <a:spcPts val="0"/>
              </a:spcAft>
              <a:buFont typeface="Arial" panose="020B0604020202020204" pitchFamily="34" charset="0"/>
              <a:buChar char="•"/>
            </a:pPr>
            <a:r>
              <a:rPr lang="en-GB" dirty="0" smtClean="0">
                <a:solidFill>
                  <a:schemeClr val="dk1"/>
                </a:solidFill>
                <a:latin typeface="Calibri"/>
                <a:ea typeface="Calibri"/>
                <a:cs typeface="Calibri"/>
                <a:sym typeface="Calibri"/>
              </a:rPr>
              <a:t>Prevent and minimise the harm caused by gambling, including problem gambling</a:t>
            </a:r>
          </a:p>
          <a:p>
            <a:pPr marL="285750" marR="0" lvl="0" indent="-285750" algn="l" rtl="0">
              <a:lnSpc>
                <a:spcPct val="90000"/>
              </a:lnSpc>
              <a:spcBef>
                <a:spcPts val="0"/>
              </a:spcBef>
              <a:spcAft>
                <a:spcPts val="0"/>
              </a:spcAft>
              <a:buFont typeface="Arial" panose="020B0604020202020204" pitchFamily="34" charset="0"/>
              <a:buChar char="•"/>
            </a:pPr>
            <a:r>
              <a:rPr lang="en-GB" dirty="0" smtClean="0">
                <a:solidFill>
                  <a:schemeClr val="dk1"/>
                </a:solidFill>
                <a:latin typeface="Calibri"/>
                <a:ea typeface="Calibri"/>
                <a:cs typeface="Calibri"/>
                <a:sym typeface="Calibri"/>
              </a:rPr>
              <a:t>Authorise some gambling and prohibit the rest</a:t>
            </a:r>
          </a:p>
          <a:p>
            <a:pPr marL="285750" marR="0" lvl="0" indent="-285750" algn="l" rtl="0">
              <a:lnSpc>
                <a:spcPct val="90000"/>
              </a:lnSpc>
              <a:spcBef>
                <a:spcPts val="0"/>
              </a:spcBef>
              <a:spcAft>
                <a:spcPts val="0"/>
              </a:spcAft>
              <a:buFont typeface="Arial" panose="020B0604020202020204" pitchFamily="34" charset="0"/>
              <a:buChar char="•"/>
            </a:pPr>
            <a:r>
              <a:rPr lang="en-GB" dirty="0" smtClean="0">
                <a:solidFill>
                  <a:schemeClr val="dk1"/>
                </a:solidFill>
                <a:latin typeface="Calibri"/>
                <a:ea typeface="Calibri"/>
                <a:cs typeface="Calibri"/>
                <a:sym typeface="Calibri"/>
              </a:rPr>
              <a:t>Facilitate responsible gambling</a:t>
            </a:r>
          </a:p>
          <a:p>
            <a:pPr marL="285750" marR="0" lvl="0" indent="-285750" algn="l" rtl="0">
              <a:lnSpc>
                <a:spcPct val="90000"/>
              </a:lnSpc>
              <a:spcBef>
                <a:spcPts val="0"/>
              </a:spcBef>
              <a:spcAft>
                <a:spcPts val="0"/>
              </a:spcAft>
              <a:buFont typeface="Arial" panose="020B0604020202020204" pitchFamily="34" charset="0"/>
              <a:buChar char="•"/>
            </a:pPr>
            <a:r>
              <a:rPr lang="en-GB" dirty="0" smtClean="0">
                <a:solidFill>
                  <a:schemeClr val="dk1"/>
                </a:solidFill>
                <a:latin typeface="Calibri"/>
                <a:ea typeface="Calibri"/>
                <a:cs typeface="Calibri"/>
                <a:sym typeface="Calibri"/>
              </a:rPr>
              <a:t>Ensure the integrity and fairness of games</a:t>
            </a:r>
          </a:p>
          <a:p>
            <a:pPr marL="285750" marR="0" lvl="0" indent="-285750" algn="l" rtl="0">
              <a:lnSpc>
                <a:spcPct val="90000"/>
              </a:lnSpc>
              <a:spcBef>
                <a:spcPts val="0"/>
              </a:spcBef>
              <a:spcAft>
                <a:spcPts val="0"/>
              </a:spcAft>
              <a:buFont typeface="Arial" panose="020B0604020202020204" pitchFamily="34" charset="0"/>
              <a:buChar char="•"/>
            </a:pPr>
            <a:r>
              <a:rPr lang="en-GB" dirty="0" smtClean="0">
                <a:solidFill>
                  <a:schemeClr val="dk1"/>
                </a:solidFill>
                <a:latin typeface="Calibri"/>
                <a:ea typeface="Calibri"/>
                <a:cs typeface="Calibri"/>
                <a:sym typeface="Calibri"/>
              </a:rPr>
              <a:t>Limit opportunities for crime or dishonesty associated with gambling and the conduct of gambling</a:t>
            </a:r>
          </a:p>
          <a:p>
            <a:pPr marL="285750" marR="0" lvl="0" indent="-285750" algn="l" rtl="0">
              <a:lnSpc>
                <a:spcPct val="90000"/>
              </a:lnSpc>
              <a:spcBef>
                <a:spcPts val="0"/>
              </a:spcBef>
              <a:spcAft>
                <a:spcPts val="0"/>
              </a:spcAft>
              <a:buFont typeface="Arial" panose="020B0604020202020204" pitchFamily="34" charset="0"/>
              <a:buChar char="•"/>
            </a:pPr>
            <a:r>
              <a:rPr lang="en-GB" dirty="0" smtClean="0">
                <a:solidFill>
                  <a:schemeClr val="dk1"/>
                </a:solidFill>
                <a:latin typeface="Calibri"/>
                <a:ea typeface="Calibri"/>
                <a:cs typeface="Calibri"/>
                <a:sym typeface="Calibri"/>
              </a:rPr>
              <a:t>Ensure that money from gambling benefits the community</a:t>
            </a:r>
            <a:r>
              <a:rPr dirty="0" smtClean="0">
                <a:solidFill>
                  <a:schemeClr val="dk1"/>
                </a:solidFill>
                <a:latin typeface="Calibri"/>
                <a:ea typeface="Calibri"/>
                <a:cs typeface="Calibri"/>
                <a:sym typeface="Calibri"/>
              </a:rPr>
              <a:t> </a:t>
            </a:r>
            <a:r>
              <a:rPr lang="en-GB" dirty="0" smtClean="0">
                <a:solidFill>
                  <a:schemeClr val="dk1"/>
                </a:solidFill>
                <a:latin typeface="Calibri"/>
                <a:ea typeface="Calibri"/>
                <a:cs typeface="Calibri"/>
                <a:sym typeface="Calibri"/>
              </a:rPr>
              <a:t>(</a:t>
            </a:r>
            <a:r>
              <a:rPr lang="en-GB" dirty="0">
                <a:solidFill>
                  <a:schemeClr val="dk1"/>
                </a:solidFill>
                <a:latin typeface="Calibri"/>
                <a:ea typeface="Calibri"/>
                <a:cs typeface="Calibri"/>
                <a:sym typeface="Calibri"/>
              </a:rPr>
              <a:t>g) ensure that money from gambling benefits the </a:t>
            </a:r>
            <a:r>
              <a:rPr lang="en-GB" dirty="0" smtClean="0">
                <a:solidFill>
                  <a:schemeClr val="dk1"/>
                </a:solidFill>
                <a:latin typeface="Calibri"/>
                <a:ea typeface="Calibri"/>
                <a:cs typeface="Calibri"/>
                <a:sym typeface="Calibri"/>
              </a:rPr>
              <a:t>community</a:t>
            </a:r>
          </a:p>
          <a:p>
            <a:pPr marL="285750" marR="0" lvl="0" indent="-285750" algn="l" rtl="0">
              <a:lnSpc>
                <a:spcPct val="90000"/>
              </a:lnSpc>
              <a:spcBef>
                <a:spcPts val="0"/>
              </a:spcBef>
              <a:spcAft>
                <a:spcPts val="0"/>
              </a:spcAft>
              <a:buFont typeface="Arial" panose="020B0604020202020204" pitchFamily="34" charset="0"/>
              <a:buChar char="•"/>
            </a:pPr>
            <a:r>
              <a:rPr lang="en-GB" dirty="0" smtClean="0">
                <a:solidFill>
                  <a:schemeClr val="dk1"/>
                </a:solidFill>
                <a:latin typeface="Calibri"/>
                <a:ea typeface="Calibri"/>
                <a:cs typeface="Calibri"/>
                <a:sym typeface="Calibri"/>
              </a:rPr>
              <a:t>Facilitate community involvement in decisions about the provision of gambling.</a:t>
            </a:r>
            <a:endParaRPr dirty="0">
              <a:solidFill>
                <a:schemeClr val="dk1"/>
              </a:solidFill>
              <a:latin typeface="Calibri"/>
              <a:ea typeface="Calibri"/>
              <a:cs typeface="Calibri"/>
              <a:sym typeface="Calibri"/>
            </a:endParaRPr>
          </a:p>
          <a:p>
            <a:pPr marL="742950" marR="0" lvl="0" indent="-285750" algn="l" rtl="0">
              <a:lnSpc>
                <a:spcPct val="90000"/>
              </a:lnSpc>
              <a:spcBef>
                <a:spcPts val="0"/>
              </a:spcBef>
              <a:spcAft>
                <a:spcPts val="0"/>
              </a:spcAft>
              <a:buFont typeface="Arial" panose="020B0604020202020204" pitchFamily="34" charset="0"/>
              <a:buChar char="•"/>
            </a:pPr>
            <a:endParaRPr dirty="0">
              <a:solidFill>
                <a:schemeClr val="dk1"/>
              </a:solidFill>
              <a:latin typeface="Calibri"/>
              <a:ea typeface="Calibri"/>
              <a:cs typeface="Calibri"/>
              <a:sym typeface="Calibri"/>
            </a:endParaRPr>
          </a:p>
          <a:p>
            <a:pPr marL="152400" marR="0" lvl="0" algn="ctr" rtl="0">
              <a:lnSpc>
                <a:spcPct val="90000"/>
              </a:lnSpc>
              <a:spcBef>
                <a:spcPts val="0"/>
              </a:spcBef>
              <a:spcAft>
                <a:spcPts val="0"/>
              </a:spcAft>
              <a:buClr>
                <a:schemeClr val="dk1"/>
              </a:buClr>
              <a:buSzPts val="1200"/>
            </a:pPr>
            <a:endParaRPr lang="en-GB" i="1" u="sng" dirty="0" smtClean="0">
              <a:solidFill>
                <a:schemeClr val="hlink"/>
              </a:solidFill>
              <a:latin typeface="Calibri"/>
              <a:ea typeface="Calibri"/>
              <a:cs typeface="Calibri"/>
              <a:sym typeface="Calibri"/>
              <a:hlinkClick r:id="rId3"/>
            </a:endParaRPr>
          </a:p>
          <a:p>
            <a:pPr marL="152400" marR="0" lvl="0" algn="ctr" rtl="0">
              <a:lnSpc>
                <a:spcPct val="90000"/>
              </a:lnSpc>
              <a:spcBef>
                <a:spcPts val="0"/>
              </a:spcBef>
              <a:spcAft>
                <a:spcPts val="0"/>
              </a:spcAft>
              <a:buClr>
                <a:schemeClr val="dk1"/>
              </a:buClr>
              <a:buSzPts val="1200"/>
            </a:pPr>
            <a:endParaRPr lang="en-GB" i="1" u="sng" dirty="0">
              <a:solidFill>
                <a:schemeClr val="hlink"/>
              </a:solidFill>
              <a:latin typeface="Calibri"/>
              <a:ea typeface="Calibri"/>
              <a:cs typeface="Calibri"/>
              <a:sym typeface="Calibri"/>
              <a:hlinkClick r:id="rId3"/>
            </a:endParaRPr>
          </a:p>
          <a:p>
            <a:pPr marL="152400" marR="0" lvl="0" algn="ctr" rtl="0">
              <a:lnSpc>
                <a:spcPct val="90000"/>
              </a:lnSpc>
              <a:spcBef>
                <a:spcPts val="0"/>
              </a:spcBef>
              <a:spcAft>
                <a:spcPts val="0"/>
              </a:spcAft>
              <a:buClr>
                <a:schemeClr val="dk1"/>
              </a:buClr>
              <a:buSzPts val="1200"/>
            </a:pPr>
            <a:endParaRPr lang="en-GB" sz="1600" i="1" u="sng" dirty="0" smtClean="0">
              <a:solidFill>
                <a:schemeClr val="hlink"/>
              </a:solidFill>
              <a:latin typeface="Calibri"/>
              <a:ea typeface="Calibri"/>
              <a:cs typeface="Calibri"/>
              <a:sym typeface="Calibri"/>
              <a:hlinkClick r:id="rId3"/>
            </a:endParaRPr>
          </a:p>
          <a:p>
            <a:pPr marL="152400" marR="0" lvl="0" algn="ctr" rtl="0">
              <a:lnSpc>
                <a:spcPct val="90000"/>
              </a:lnSpc>
              <a:spcBef>
                <a:spcPts val="0"/>
              </a:spcBef>
              <a:spcAft>
                <a:spcPts val="0"/>
              </a:spcAft>
              <a:buClr>
                <a:schemeClr val="dk1"/>
              </a:buClr>
              <a:buSzPts val="1200"/>
            </a:pPr>
            <a:endParaRPr lang="en-GB" sz="1600" i="1" u="sng" dirty="0">
              <a:solidFill>
                <a:schemeClr val="hlink"/>
              </a:solidFill>
              <a:latin typeface="Calibri"/>
              <a:ea typeface="Calibri"/>
              <a:cs typeface="Calibri"/>
              <a:sym typeface="Calibri"/>
              <a:hlinkClick r:id="rId3"/>
            </a:endParaRPr>
          </a:p>
          <a:p>
            <a:pPr marL="152400" marR="0" lvl="0" algn="ctr" rtl="0">
              <a:lnSpc>
                <a:spcPct val="90000"/>
              </a:lnSpc>
              <a:spcBef>
                <a:spcPts val="0"/>
              </a:spcBef>
              <a:spcAft>
                <a:spcPts val="0"/>
              </a:spcAft>
              <a:buClr>
                <a:schemeClr val="dk1"/>
              </a:buClr>
              <a:buSzPts val="1200"/>
            </a:pPr>
            <a:r>
              <a:rPr lang="en-GB" sz="1600" i="1" u="sng" dirty="0" smtClean="0">
                <a:solidFill>
                  <a:schemeClr val="hlink"/>
                </a:solidFill>
                <a:latin typeface="Calibri"/>
                <a:ea typeface="Calibri"/>
                <a:cs typeface="Calibri"/>
                <a:sym typeface="Calibri"/>
                <a:hlinkClick r:id="rId3"/>
              </a:rPr>
              <a:t>http</a:t>
            </a:r>
            <a:r>
              <a:rPr lang="en-GB" sz="1600" i="1" u="sng" dirty="0">
                <a:solidFill>
                  <a:schemeClr val="hlink"/>
                </a:solidFill>
                <a:latin typeface="Calibri"/>
                <a:ea typeface="Calibri"/>
                <a:cs typeface="Calibri"/>
                <a:sym typeface="Calibri"/>
                <a:hlinkClick r:id="rId3"/>
              </a:rPr>
              <a:t>://www.legislation.govt.nz/act/public/2003/0051/113.0/DLM207497.html</a:t>
            </a:r>
            <a:r>
              <a:rPr lang="en-GB" sz="1600" i="1" dirty="0">
                <a:solidFill>
                  <a:schemeClr val="dk1"/>
                </a:solidFill>
                <a:latin typeface="Calibri"/>
                <a:ea typeface="Calibri"/>
                <a:cs typeface="Calibri"/>
                <a:sym typeface="Calibri"/>
              </a:rPr>
              <a:t> </a:t>
            </a:r>
            <a:endParaRPr sz="1600" i="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9648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3F1AF57-428A-3D45-8371-5170ABC633F2}"/>
              </a:ext>
            </a:extLst>
          </p:cNvPr>
          <p:cNvSpPr txBox="1"/>
          <p:nvPr/>
        </p:nvSpPr>
        <p:spPr>
          <a:xfrm>
            <a:off x="3248366" y="192525"/>
            <a:ext cx="7710616" cy="707886"/>
          </a:xfrm>
          <a:prstGeom prst="rect">
            <a:avLst/>
          </a:prstGeom>
          <a:noFill/>
        </p:spPr>
        <p:txBody>
          <a:bodyPr wrap="square" rtlCol="0">
            <a:spAutoFit/>
          </a:bodyPr>
          <a:lstStyle/>
          <a:p>
            <a:pPr algn="r"/>
            <a:r>
              <a:rPr lang="en-US" sz="4000" b="1" dirty="0" smtClean="0"/>
              <a:t>Classes of Gambling</a:t>
            </a:r>
            <a:endParaRPr lang="en-US" sz="4000" b="1" dirty="0"/>
          </a:p>
        </p:txBody>
      </p:sp>
      <p:sp>
        <p:nvSpPr>
          <p:cNvPr id="5" name="TextBox 4">
            <a:extLst>
              <a:ext uri="{FF2B5EF4-FFF2-40B4-BE49-F238E27FC236}">
                <a16:creationId xmlns:a16="http://schemas.microsoft.com/office/drawing/2014/main" id="{AA3D8EE4-4DF6-214C-8CAD-10042CCFFB11}"/>
              </a:ext>
            </a:extLst>
          </p:cNvPr>
          <p:cNvSpPr txBox="1"/>
          <p:nvPr/>
        </p:nvSpPr>
        <p:spPr>
          <a:xfrm>
            <a:off x="-2631989" y="6107789"/>
            <a:ext cx="7710616" cy="338554"/>
          </a:xfrm>
          <a:prstGeom prst="rect">
            <a:avLst/>
          </a:prstGeom>
          <a:noFill/>
        </p:spPr>
        <p:txBody>
          <a:bodyPr wrap="square" rtlCol="0">
            <a:spAutoFit/>
          </a:bodyPr>
          <a:lstStyle/>
          <a:p>
            <a:pPr algn="ctr"/>
            <a:r>
              <a:rPr lang="en-US" sz="1600" b="1" dirty="0" smtClean="0"/>
              <a:t>SLIDE 4</a:t>
            </a:r>
            <a:endParaRPr lang="en-US" sz="16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7007258"/>
              </p:ext>
            </p:extLst>
          </p:nvPr>
        </p:nvGraphicFramePr>
        <p:xfrm>
          <a:off x="699206" y="438678"/>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 Placeholder 6"/>
          <p:cNvSpPr txBox="1">
            <a:spLocks/>
          </p:cNvSpPr>
          <p:nvPr/>
        </p:nvSpPr>
        <p:spPr>
          <a:xfrm>
            <a:off x="1524001" y="4198004"/>
            <a:ext cx="9218761" cy="856889"/>
          </a:xfrm>
          <a:prstGeom prst="rect">
            <a:avLst/>
          </a:prstGeom>
          <a:solidFill>
            <a:srgbClr val="C00000"/>
          </a:solidFill>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mi-NZ" sz="6400" dirty="0" smtClean="0">
                <a:solidFill>
                  <a:schemeClr val="bg1"/>
                </a:solidFill>
                <a:ea typeface="Calibri"/>
                <a:cs typeface="Calibri"/>
                <a:sym typeface="Calibri"/>
              </a:rPr>
              <a:t>Gambling that does not fall under a class of gambling</a:t>
            </a:r>
          </a:p>
          <a:p>
            <a:pPr algn="ctr">
              <a:spcBef>
                <a:spcPts val="0"/>
              </a:spcBef>
            </a:pPr>
            <a:r>
              <a:rPr lang="mi-NZ" sz="6400" dirty="0" smtClean="0">
                <a:solidFill>
                  <a:schemeClr val="bg1"/>
                </a:solidFill>
                <a:ea typeface="Calibri"/>
                <a:cs typeface="Calibri"/>
                <a:sym typeface="Calibri"/>
              </a:rPr>
              <a:t>Casino</a:t>
            </a:r>
          </a:p>
          <a:p>
            <a:pPr algn="ctr">
              <a:spcBef>
                <a:spcPts val="0"/>
              </a:spcBef>
            </a:pPr>
            <a:r>
              <a:rPr lang="mi-NZ" sz="6400" dirty="0" smtClean="0">
                <a:solidFill>
                  <a:schemeClr val="bg1"/>
                </a:solidFill>
                <a:ea typeface="Calibri"/>
                <a:cs typeface="Calibri"/>
                <a:sym typeface="Calibri"/>
              </a:rPr>
              <a:t>Lotteries</a:t>
            </a:r>
          </a:p>
          <a:p>
            <a:pPr algn="ctr">
              <a:spcBef>
                <a:spcPts val="0"/>
              </a:spcBef>
            </a:pPr>
            <a:r>
              <a:rPr lang="mi-NZ" sz="6400" dirty="0" smtClean="0">
                <a:solidFill>
                  <a:schemeClr val="bg1"/>
                </a:solidFill>
                <a:ea typeface="Calibri"/>
                <a:cs typeface="Calibri"/>
                <a:sym typeface="Calibri"/>
              </a:rPr>
              <a:t>Private Gambling</a:t>
            </a:r>
          </a:p>
          <a:p>
            <a:pPr algn="ctr">
              <a:spcBef>
                <a:spcPts val="0"/>
              </a:spcBef>
            </a:pPr>
            <a:endParaRPr lang="mi-NZ" sz="6400" dirty="0">
              <a:solidFill>
                <a:schemeClr val="tx1">
                  <a:lumMod val="65000"/>
                </a:schemeClr>
              </a:solidFill>
              <a:ea typeface="Calibri"/>
              <a:cs typeface="Calibri"/>
              <a:sym typeface="Calibri"/>
            </a:endParaRPr>
          </a:p>
          <a:p>
            <a:pPr algn="ctr">
              <a:spcBef>
                <a:spcPts val="0"/>
              </a:spcBef>
            </a:pPr>
            <a:endParaRPr lang="mi-NZ" sz="6400" i="1" dirty="0" smtClean="0">
              <a:solidFill>
                <a:schemeClr val="tx1">
                  <a:lumMod val="65000"/>
                </a:schemeClr>
              </a:solidFill>
              <a:ea typeface="Calibri"/>
              <a:cs typeface="Calibri"/>
              <a:sym typeface="Calibri"/>
            </a:endParaRPr>
          </a:p>
          <a:p>
            <a:pPr marL="0" indent="0" algn="ctr">
              <a:spcBef>
                <a:spcPts val="0"/>
              </a:spcBef>
              <a:buNone/>
            </a:pPr>
            <a:r>
              <a:rPr lang="mi-NZ" sz="6400" i="1" dirty="0">
                <a:solidFill>
                  <a:schemeClr val="tx1">
                    <a:lumMod val="65000"/>
                  </a:schemeClr>
                </a:solidFill>
                <a:ea typeface="Calibri"/>
                <a:cs typeface="Calibri"/>
                <a:sym typeface="Calibri"/>
              </a:rPr>
              <a:t>Link to DIA</a:t>
            </a:r>
            <a:r>
              <a:rPr lang="mi-NZ" sz="6400" dirty="0">
                <a:solidFill>
                  <a:schemeClr val="tx1">
                    <a:lumMod val="65000"/>
                  </a:schemeClr>
                </a:solidFill>
                <a:ea typeface="Calibri"/>
                <a:cs typeface="Calibri"/>
                <a:sym typeface="Calibri"/>
              </a:rPr>
              <a:t>: </a:t>
            </a:r>
            <a:r>
              <a:rPr lang="mi-NZ" sz="6400" dirty="0">
                <a:solidFill>
                  <a:schemeClr val="tx1">
                    <a:lumMod val="65000"/>
                  </a:schemeClr>
                </a:solidFill>
                <a:ea typeface="Calibri"/>
                <a:cs typeface="Calibri"/>
                <a:sym typeface="Calibri"/>
                <a:hlinkClick r:id="rId8"/>
              </a:rPr>
              <a:t>https://</a:t>
            </a:r>
            <a:r>
              <a:rPr lang="mi-NZ" sz="6400" dirty="0" smtClean="0">
                <a:solidFill>
                  <a:schemeClr val="tx1">
                    <a:lumMod val="65000"/>
                  </a:schemeClr>
                </a:solidFill>
                <a:ea typeface="Calibri"/>
                <a:cs typeface="Calibri"/>
                <a:sym typeface="Calibri"/>
                <a:hlinkClick r:id="rId8"/>
              </a:rPr>
              <a:t>www.dia.govt.nz/diawebsite.nsf/wpg_URL/Services-Casino-and-Non-Casino-Gaming-Classes-of-Gambling</a:t>
            </a:r>
            <a:r>
              <a:rPr lang="mi-NZ" sz="6400" dirty="0" smtClean="0">
                <a:solidFill>
                  <a:schemeClr val="tx1">
                    <a:lumMod val="65000"/>
                  </a:schemeClr>
                </a:solidFill>
                <a:ea typeface="Calibri"/>
                <a:cs typeface="Calibri"/>
                <a:sym typeface="Calibri"/>
              </a:rPr>
              <a:t> </a:t>
            </a:r>
            <a:endParaRPr lang="en-NZ" sz="6400" dirty="0" smtClean="0">
              <a:solidFill>
                <a:schemeClr val="tx1">
                  <a:lumMod val="65000"/>
                </a:schemeClr>
              </a:solidFill>
              <a:ea typeface="Calibri"/>
              <a:cs typeface="Calibri"/>
              <a:sym typeface="Calibri"/>
            </a:endParaRPr>
          </a:p>
          <a:p>
            <a:r>
              <a:rPr lang="en-NZ" i="1" u="sng" dirty="0" smtClean="0">
                <a:solidFill>
                  <a:schemeClr val="bg2">
                    <a:lumMod val="60000"/>
                    <a:lumOff val="40000"/>
                  </a:schemeClr>
                </a:solidFill>
                <a:latin typeface="Calibri" panose="020F0502020204030204" pitchFamily="34" charset="0"/>
                <a:cs typeface="Calibri" panose="020F0502020204030204" pitchFamily="34" charset="0"/>
              </a:rPr>
              <a:t> </a:t>
            </a:r>
          </a:p>
          <a:p>
            <a:endParaRPr lang="en-NZ" dirty="0" smtClean="0">
              <a:sym typeface="Calibri"/>
            </a:endParaRPr>
          </a:p>
          <a:p>
            <a:endParaRPr lang="en-NZ" dirty="0"/>
          </a:p>
        </p:txBody>
      </p:sp>
    </p:spTree>
    <p:extLst>
      <p:ext uri="{BB962C8B-B14F-4D97-AF65-F5344CB8AC3E}">
        <p14:creationId xmlns:p14="http://schemas.microsoft.com/office/powerpoint/2010/main" val="674597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3F1AF57-428A-3D45-8371-5170ABC633F2}"/>
              </a:ext>
            </a:extLst>
          </p:cNvPr>
          <p:cNvSpPr txBox="1"/>
          <p:nvPr/>
        </p:nvSpPr>
        <p:spPr>
          <a:xfrm>
            <a:off x="3248366" y="192525"/>
            <a:ext cx="7710616" cy="1323439"/>
          </a:xfrm>
          <a:prstGeom prst="rect">
            <a:avLst/>
          </a:prstGeom>
          <a:noFill/>
        </p:spPr>
        <p:txBody>
          <a:bodyPr wrap="square" rtlCol="0">
            <a:spAutoFit/>
          </a:bodyPr>
          <a:lstStyle/>
          <a:p>
            <a:pPr algn="r"/>
            <a:r>
              <a:rPr lang="en-US" sz="4000" b="1" dirty="0" smtClean="0"/>
              <a:t>Strategy to Prevent and </a:t>
            </a:r>
            <a:r>
              <a:rPr lang="en-US" sz="4000" b="1" dirty="0" err="1" smtClean="0"/>
              <a:t>Minimise</a:t>
            </a:r>
            <a:r>
              <a:rPr lang="en-US" sz="4000" b="1" dirty="0" smtClean="0"/>
              <a:t> Gambling Harm</a:t>
            </a:r>
            <a:endParaRPr lang="en-US" sz="4000" b="1" dirty="0"/>
          </a:p>
        </p:txBody>
      </p:sp>
      <p:sp>
        <p:nvSpPr>
          <p:cNvPr id="5" name="TextBox 4">
            <a:extLst>
              <a:ext uri="{FF2B5EF4-FFF2-40B4-BE49-F238E27FC236}">
                <a16:creationId xmlns:a16="http://schemas.microsoft.com/office/drawing/2014/main" id="{AA3D8EE4-4DF6-214C-8CAD-10042CCFFB11}"/>
              </a:ext>
            </a:extLst>
          </p:cNvPr>
          <p:cNvSpPr txBox="1"/>
          <p:nvPr/>
        </p:nvSpPr>
        <p:spPr>
          <a:xfrm>
            <a:off x="-2585097" y="6107789"/>
            <a:ext cx="7710616" cy="338554"/>
          </a:xfrm>
          <a:prstGeom prst="rect">
            <a:avLst/>
          </a:prstGeom>
          <a:noFill/>
        </p:spPr>
        <p:txBody>
          <a:bodyPr wrap="square" rtlCol="0">
            <a:spAutoFit/>
          </a:bodyPr>
          <a:lstStyle/>
          <a:p>
            <a:pPr algn="ctr"/>
            <a:r>
              <a:rPr lang="en-US" sz="1600" b="1" dirty="0" smtClean="0"/>
              <a:t>SLIDE 5</a:t>
            </a:r>
            <a:endParaRPr lang="en-US" sz="1600" b="1" dirty="0"/>
          </a:p>
        </p:txBody>
      </p:sp>
      <p:sp>
        <p:nvSpPr>
          <p:cNvPr id="9" name="Text Placeholder 6"/>
          <p:cNvSpPr txBox="1">
            <a:spLocks/>
          </p:cNvSpPr>
          <p:nvPr/>
        </p:nvSpPr>
        <p:spPr>
          <a:xfrm>
            <a:off x="609600" y="1818455"/>
            <a:ext cx="10098657" cy="42893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GB" sz="2400" dirty="0" smtClean="0">
                <a:solidFill>
                  <a:schemeClr val="tx1">
                    <a:lumMod val="65000"/>
                  </a:schemeClr>
                </a:solidFill>
                <a:ea typeface="Calibri"/>
                <a:cs typeface="Calibri"/>
                <a:sym typeface="Calibri"/>
              </a:rPr>
              <a:t>“The Gambling Act 2003 sets out requirements for an ‘integrated problem gambling strategy focused on public health’.  </a:t>
            </a:r>
          </a:p>
          <a:p>
            <a:pPr>
              <a:spcBef>
                <a:spcPts val="0"/>
              </a:spcBef>
            </a:pPr>
            <a:endParaRPr lang="en-GB" sz="2400" dirty="0" smtClean="0">
              <a:solidFill>
                <a:schemeClr val="tx1">
                  <a:lumMod val="65000"/>
                </a:schemeClr>
              </a:solidFill>
              <a:ea typeface="Calibri"/>
              <a:cs typeface="Calibri"/>
              <a:sym typeface="Calibri"/>
            </a:endParaRPr>
          </a:p>
          <a:p>
            <a:pPr>
              <a:spcBef>
                <a:spcPts val="0"/>
              </a:spcBef>
            </a:pPr>
            <a:r>
              <a:rPr lang="en-GB" sz="2400" dirty="0" smtClean="0">
                <a:solidFill>
                  <a:schemeClr val="tx1">
                    <a:lumMod val="65000"/>
                  </a:schemeClr>
                </a:solidFill>
                <a:ea typeface="Calibri"/>
                <a:cs typeface="Calibri"/>
                <a:sym typeface="Calibri"/>
              </a:rPr>
              <a:t>The Ministry of Health is responsible for developing and refreshing the strategy at three-yearly intervals, and for implementing it. The Crown recovers the cost of developing and implementing the strategy, by way of a ‘problem gambling levy’ set by regulation at a different rate for each of the main gambling sectors.”</a:t>
            </a:r>
          </a:p>
          <a:p>
            <a:pPr>
              <a:spcBef>
                <a:spcPts val="0"/>
              </a:spcBef>
            </a:pPr>
            <a:endParaRPr lang="en-GB" sz="2000" dirty="0" smtClean="0">
              <a:solidFill>
                <a:schemeClr val="tx1">
                  <a:lumMod val="65000"/>
                </a:schemeClr>
              </a:solidFill>
              <a:ea typeface="Calibri"/>
              <a:cs typeface="Calibri"/>
              <a:sym typeface="Calibri"/>
            </a:endParaRPr>
          </a:p>
          <a:p>
            <a:pPr>
              <a:spcBef>
                <a:spcPts val="0"/>
              </a:spcBef>
            </a:pPr>
            <a:r>
              <a:rPr lang="en-GB" sz="2400" i="1" dirty="0" smtClean="0">
                <a:solidFill>
                  <a:schemeClr val="tx1">
                    <a:lumMod val="65000"/>
                  </a:schemeClr>
                </a:solidFill>
                <a:ea typeface="Calibri"/>
                <a:cs typeface="Calibri"/>
                <a:sym typeface="Calibri"/>
              </a:rPr>
              <a:t>Link to PMGH Strategy:</a:t>
            </a:r>
            <a:endParaRPr lang="en-GB" sz="2400" i="1" dirty="0">
              <a:solidFill>
                <a:schemeClr val="tx1">
                  <a:lumMod val="65000"/>
                </a:schemeClr>
              </a:solidFill>
              <a:ea typeface="Calibri"/>
              <a:cs typeface="Calibri"/>
              <a:sym typeface="Calibri"/>
            </a:endParaRPr>
          </a:p>
          <a:p>
            <a:pPr marL="0" indent="0" algn="ctr">
              <a:spcBef>
                <a:spcPts val="0"/>
              </a:spcBef>
              <a:buNone/>
            </a:pPr>
            <a:r>
              <a:rPr lang="en-GB" sz="2000" i="1" dirty="0" smtClean="0">
                <a:solidFill>
                  <a:schemeClr val="tx1">
                    <a:lumMod val="65000"/>
                  </a:schemeClr>
                </a:solidFill>
                <a:ea typeface="Calibri"/>
                <a:cs typeface="Calibri"/>
                <a:sym typeface="Calibri"/>
              </a:rPr>
              <a:t> </a:t>
            </a:r>
            <a:r>
              <a:rPr lang="en-GB" sz="2000" dirty="0" smtClean="0">
                <a:solidFill>
                  <a:schemeClr val="tx1">
                    <a:lumMod val="65000"/>
                  </a:schemeClr>
                </a:solidFill>
                <a:ea typeface="Calibri"/>
                <a:cs typeface="Calibri"/>
                <a:sym typeface="Calibri"/>
                <a:hlinkClick r:id="rId3"/>
              </a:rPr>
              <a:t>https://www.health.govt.nz/publication/strategy-prevent-and-minimise-gambling-harm-2019-20-2021-22</a:t>
            </a:r>
            <a:r>
              <a:rPr lang="en-GB" sz="2000" dirty="0" smtClean="0">
                <a:solidFill>
                  <a:schemeClr val="tx1">
                    <a:lumMod val="65000"/>
                  </a:schemeClr>
                </a:solidFill>
                <a:ea typeface="Calibri"/>
                <a:cs typeface="Calibri"/>
                <a:sym typeface="Calibri"/>
              </a:rPr>
              <a:t> </a:t>
            </a:r>
          </a:p>
        </p:txBody>
      </p:sp>
    </p:spTree>
    <p:extLst>
      <p:ext uri="{BB962C8B-B14F-4D97-AF65-F5344CB8AC3E}">
        <p14:creationId xmlns:p14="http://schemas.microsoft.com/office/powerpoint/2010/main" val="1742483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3F1AF57-428A-3D45-8371-5170ABC633F2}"/>
              </a:ext>
            </a:extLst>
          </p:cNvPr>
          <p:cNvSpPr txBox="1"/>
          <p:nvPr/>
        </p:nvSpPr>
        <p:spPr>
          <a:xfrm>
            <a:off x="3344619" y="37773"/>
            <a:ext cx="7710616" cy="707886"/>
          </a:xfrm>
          <a:prstGeom prst="rect">
            <a:avLst/>
          </a:prstGeom>
          <a:noFill/>
        </p:spPr>
        <p:txBody>
          <a:bodyPr wrap="square" rtlCol="0">
            <a:spAutoFit/>
          </a:bodyPr>
          <a:lstStyle/>
          <a:p>
            <a:pPr algn="r"/>
            <a:r>
              <a:rPr lang="en-US" sz="4000" b="1" dirty="0" smtClean="0"/>
              <a:t>Gambling Levy</a:t>
            </a:r>
            <a:endParaRPr lang="en-US" sz="4000" b="1" dirty="0"/>
          </a:p>
        </p:txBody>
      </p:sp>
      <p:sp>
        <p:nvSpPr>
          <p:cNvPr id="5" name="TextBox 4">
            <a:extLst>
              <a:ext uri="{FF2B5EF4-FFF2-40B4-BE49-F238E27FC236}">
                <a16:creationId xmlns:a16="http://schemas.microsoft.com/office/drawing/2014/main" id="{AA3D8EE4-4DF6-214C-8CAD-10042CCFFB11}"/>
              </a:ext>
            </a:extLst>
          </p:cNvPr>
          <p:cNvSpPr txBox="1"/>
          <p:nvPr/>
        </p:nvSpPr>
        <p:spPr>
          <a:xfrm>
            <a:off x="-2681350" y="6107789"/>
            <a:ext cx="7710616" cy="338554"/>
          </a:xfrm>
          <a:prstGeom prst="rect">
            <a:avLst/>
          </a:prstGeom>
          <a:noFill/>
        </p:spPr>
        <p:txBody>
          <a:bodyPr wrap="square" rtlCol="0">
            <a:spAutoFit/>
          </a:bodyPr>
          <a:lstStyle/>
          <a:p>
            <a:pPr algn="ctr"/>
            <a:r>
              <a:rPr lang="en-US" sz="1600" b="1" dirty="0" smtClean="0"/>
              <a:t>SLIDE 6</a:t>
            </a:r>
            <a:endParaRPr lang="en-US" sz="1600" b="1" dirty="0"/>
          </a:p>
        </p:txBody>
      </p:sp>
      <p:pic>
        <p:nvPicPr>
          <p:cNvPr id="7" name="Google Shape;188;p31"/>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6066495" y="745659"/>
            <a:ext cx="4769411" cy="2851799"/>
          </a:xfrm>
          <a:prstGeom prst="rect">
            <a:avLst/>
          </a:prstGeom>
          <a:noFill/>
          <a:ln>
            <a:noFill/>
          </a:ln>
        </p:spPr>
      </p:pic>
      <p:pic>
        <p:nvPicPr>
          <p:cNvPr id="8" name="Google Shape;189;p31"/>
          <p:cNvPicPr preferRelativeResize="0"/>
          <p:nvPr/>
        </p:nvPicPr>
        <p:blipFill>
          <a:blip r:embed="rId4" cstate="print">
            <a:extLst>
              <a:ext uri="{28A0092B-C50C-407E-A947-70E740481C1C}">
                <a14:useLocalDpi xmlns:a14="http://schemas.microsoft.com/office/drawing/2010/main" val="0"/>
              </a:ext>
            </a:extLst>
          </a:blip>
          <a:stretch>
            <a:fillRect/>
          </a:stretch>
        </p:blipFill>
        <p:spPr>
          <a:xfrm>
            <a:off x="6087900" y="3442706"/>
            <a:ext cx="4748006" cy="2928015"/>
          </a:xfrm>
          <a:prstGeom prst="rect">
            <a:avLst/>
          </a:prstGeom>
          <a:noFill/>
          <a:ln>
            <a:noFill/>
          </a:ln>
        </p:spPr>
      </p:pic>
      <p:sp>
        <p:nvSpPr>
          <p:cNvPr id="9" name="Google Shape;187;p31"/>
          <p:cNvSpPr txBox="1"/>
          <p:nvPr/>
        </p:nvSpPr>
        <p:spPr>
          <a:xfrm>
            <a:off x="778674" y="1235848"/>
            <a:ext cx="4828035" cy="3885649"/>
          </a:xfrm>
          <a:prstGeom prst="rect">
            <a:avLst/>
          </a:prstGeom>
          <a:noFill/>
          <a:ln>
            <a:noFill/>
          </a:ln>
        </p:spPr>
        <p:txBody>
          <a:bodyPr spcFirstLastPara="1" wrap="square" lIns="68575" tIns="34275" rIns="68575" bIns="34275" anchor="t" anchorCtr="0">
            <a:spAutoFit/>
          </a:bodyPr>
          <a:lstStyle/>
          <a:p>
            <a:pPr marL="0" marR="0" lvl="0" indent="0" rtl="0">
              <a:spcBef>
                <a:spcPts val="0"/>
              </a:spcBef>
              <a:spcAft>
                <a:spcPts val="0"/>
              </a:spcAft>
              <a:buNone/>
            </a:pPr>
            <a:r>
              <a:rPr lang="en-GB" sz="1600" dirty="0">
                <a:solidFill>
                  <a:schemeClr val="dk1"/>
                </a:solidFill>
                <a:latin typeface="Calibri"/>
                <a:ea typeface="Calibri"/>
                <a:cs typeface="Calibri"/>
                <a:sym typeface="Calibri"/>
              </a:rPr>
              <a:t>“</a:t>
            </a:r>
            <a:r>
              <a:rPr lang="en-GB" dirty="0">
                <a:solidFill>
                  <a:schemeClr val="dk1"/>
                </a:solidFill>
                <a:latin typeface="Calibri"/>
                <a:ea typeface="Calibri"/>
                <a:cs typeface="Calibri"/>
                <a:sym typeface="Calibri"/>
              </a:rPr>
              <a:t>Problem gambling services are funded through a levy on gambling operators. The levy is collected from the profits of New Zealand’s four main forms of gambling: gaming machines in pubs and clubs; casinos; the New Zealand Racing Board and the New Zealand Lotteries Commission.”</a:t>
            </a:r>
            <a:endParaRPr dirty="0">
              <a:solidFill>
                <a:schemeClr val="dk1"/>
              </a:solidFill>
              <a:latin typeface="Calibri"/>
              <a:ea typeface="Calibri"/>
              <a:cs typeface="Calibri"/>
              <a:sym typeface="Calibri"/>
            </a:endParaRPr>
          </a:p>
          <a:p>
            <a:pPr marL="0" marR="0" lvl="0" indent="0" rtl="0">
              <a:spcBef>
                <a:spcPts val="0"/>
              </a:spcBef>
              <a:spcAft>
                <a:spcPts val="0"/>
              </a:spcAft>
              <a:buNone/>
            </a:pPr>
            <a:endParaRPr dirty="0">
              <a:solidFill>
                <a:schemeClr val="dk1"/>
              </a:solidFill>
              <a:latin typeface="Calibri"/>
              <a:ea typeface="Calibri"/>
              <a:cs typeface="Calibri"/>
              <a:sym typeface="Calibri"/>
            </a:endParaRPr>
          </a:p>
          <a:p>
            <a:pPr marL="0" marR="0" lvl="0" indent="0" rtl="0">
              <a:spcBef>
                <a:spcPts val="0"/>
              </a:spcBef>
              <a:spcAft>
                <a:spcPts val="0"/>
              </a:spcAft>
              <a:buNone/>
            </a:pPr>
            <a:r>
              <a:rPr lang="en-GB" dirty="0">
                <a:solidFill>
                  <a:schemeClr val="dk1"/>
                </a:solidFill>
                <a:latin typeface="Calibri"/>
                <a:ea typeface="Calibri"/>
                <a:cs typeface="Calibri"/>
                <a:sym typeface="Calibri"/>
              </a:rPr>
              <a:t>A problem gambling levy (PGL) must be paid on all gaming machine profits and casino wins.</a:t>
            </a:r>
            <a:endParaRPr dirty="0">
              <a:solidFill>
                <a:schemeClr val="dk1"/>
              </a:solidFill>
              <a:latin typeface="Calibri"/>
              <a:ea typeface="Calibri"/>
              <a:cs typeface="Calibri"/>
              <a:sym typeface="Calibri"/>
            </a:endParaRPr>
          </a:p>
          <a:p>
            <a:pPr marL="0" marR="0" lvl="0" indent="0" rtl="0">
              <a:spcBef>
                <a:spcPts val="0"/>
              </a:spcBef>
              <a:spcAft>
                <a:spcPts val="0"/>
              </a:spcAft>
              <a:buNone/>
            </a:pPr>
            <a:r>
              <a:rPr lang="en-GB" dirty="0">
                <a:solidFill>
                  <a:schemeClr val="dk1"/>
                </a:solidFill>
                <a:latin typeface="Calibri"/>
                <a:ea typeface="Calibri"/>
                <a:cs typeface="Calibri"/>
                <a:sym typeface="Calibri"/>
              </a:rPr>
              <a:t>The total payable on your profits will be worked out automatically when you file your: gaming machine duty return, or casino duty return</a:t>
            </a:r>
            <a:r>
              <a:rPr lang="en-GB" dirty="0" smtClean="0">
                <a:solidFill>
                  <a:schemeClr val="dk1"/>
                </a:solidFill>
                <a:latin typeface="Calibri"/>
                <a:ea typeface="Calibri"/>
                <a:cs typeface="Calibri"/>
                <a:sym typeface="Calibri"/>
              </a:rPr>
              <a:t>.</a:t>
            </a:r>
          </a:p>
          <a:p>
            <a:pPr marL="0" marR="0" lvl="0" indent="0" algn="just" rtl="0">
              <a:spcBef>
                <a:spcPts val="0"/>
              </a:spcBef>
              <a:spcAft>
                <a:spcPts val="0"/>
              </a:spcAft>
              <a:buNone/>
            </a:pPr>
            <a:endParaRPr lang="en-GB" sz="16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600" i="1" dirty="0">
              <a:solidFill>
                <a:schemeClr val="dk1"/>
              </a:solidFill>
              <a:latin typeface="Calibri"/>
              <a:ea typeface="Calibri"/>
              <a:cs typeface="Calibri"/>
              <a:sym typeface="Calibri"/>
            </a:endParaRPr>
          </a:p>
        </p:txBody>
      </p:sp>
      <p:sp>
        <p:nvSpPr>
          <p:cNvPr id="10" name="Rectangle 9"/>
          <p:cNvSpPr/>
          <p:nvPr/>
        </p:nvSpPr>
        <p:spPr>
          <a:xfrm>
            <a:off x="483217" y="4906713"/>
            <a:ext cx="5364088" cy="369332"/>
          </a:xfrm>
          <a:prstGeom prst="rect">
            <a:avLst/>
          </a:prstGeom>
        </p:spPr>
        <p:txBody>
          <a:bodyPr wrap="square">
            <a:spAutoFit/>
          </a:bodyPr>
          <a:lstStyle/>
          <a:p>
            <a:pPr lvl="0" algn="ctr">
              <a:spcBef>
                <a:spcPts val="0"/>
              </a:spcBef>
              <a:spcAft>
                <a:spcPts val="0"/>
              </a:spcAft>
            </a:pPr>
            <a:r>
              <a:rPr lang="en-GB" sz="1800" i="1" u="sng" dirty="0" smtClean="0">
                <a:solidFill>
                  <a:schemeClr val="hlink"/>
                </a:solidFill>
                <a:latin typeface="Calibri"/>
                <a:ea typeface="Calibri"/>
                <a:cs typeface="Calibri"/>
                <a:sym typeface="Calibri"/>
                <a:hlinkClick r:id="rId5"/>
              </a:rPr>
              <a:t>https://www.ird.govt.nz/duties/problem-gambling-levy</a:t>
            </a:r>
            <a:r>
              <a:rPr lang="en-GB" sz="1800" i="1" dirty="0" smtClean="0">
                <a:solidFill>
                  <a:schemeClr val="dk1"/>
                </a:solidFill>
                <a:latin typeface="Calibri"/>
                <a:ea typeface="Calibri"/>
                <a:cs typeface="Calibri"/>
                <a:sym typeface="Calibri"/>
              </a:rPr>
              <a:t> </a:t>
            </a:r>
            <a:endParaRPr lang="en-GB" sz="1800" i="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70749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3F1AF57-428A-3D45-8371-5170ABC633F2}"/>
              </a:ext>
            </a:extLst>
          </p:cNvPr>
          <p:cNvSpPr txBox="1"/>
          <p:nvPr/>
        </p:nvSpPr>
        <p:spPr>
          <a:xfrm>
            <a:off x="3248366" y="192525"/>
            <a:ext cx="7710616" cy="707886"/>
          </a:xfrm>
          <a:prstGeom prst="rect">
            <a:avLst/>
          </a:prstGeom>
          <a:noFill/>
        </p:spPr>
        <p:txBody>
          <a:bodyPr wrap="square" rtlCol="0">
            <a:spAutoFit/>
          </a:bodyPr>
          <a:lstStyle/>
          <a:p>
            <a:pPr algn="r"/>
            <a:r>
              <a:rPr lang="en-US" sz="4000" b="1" dirty="0" smtClean="0"/>
              <a:t>Potential Stakeholders</a:t>
            </a:r>
            <a:endParaRPr lang="en-US" sz="4000" b="1" dirty="0"/>
          </a:p>
        </p:txBody>
      </p:sp>
      <p:sp>
        <p:nvSpPr>
          <p:cNvPr id="5" name="TextBox 4">
            <a:extLst>
              <a:ext uri="{FF2B5EF4-FFF2-40B4-BE49-F238E27FC236}">
                <a16:creationId xmlns:a16="http://schemas.microsoft.com/office/drawing/2014/main" id="{AA3D8EE4-4DF6-214C-8CAD-10042CCFFB11}"/>
              </a:ext>
            </a:extLst>
          </p:cNvPr>
          <p:cNvSpPr txBox="1"/>
          <p:nvPr/>
        </p:nvSpPr>
        <p:spPr>
          <a:xfrm>
            <a:off x="-2585097" y="6107789"/>
            <a:ext cx="7710616" cy="338554"/>
          </a:xfrm>
          <a:prstGeom prst="rect">
            <a:avLst/>
          </a:prstGeom>
          <a:noFill/>
        </p:spPr>
        <p:txBody>
          <a:bodyPr wrap="square" rtlCol="0">
            <a:spAutoFit/>
          </a:bodyPr>
          <a:lstStyle/>
          <a:p>
            <a:pPr algn="ctr"/>
            <a:r>
              <a:rPr lang="en-US" sz="1600" b="1" dirty="0" smtClean="0"/>
              <a:t>SLIDE 7</a:t>
            </a:r>
            <a:endParaRPr lang="en-US" sz="1600" b="1" dirty="0"/>
          </a:p>
        </p:txBody>
      </p:sp>
      <p:pic>
        <p:nvPicPr>
          <p:cNvPr id="9" name="Content Placeholder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09231" y="2571659"/>
            <a:ext cx="5278270" cy="2807846"/>
          </a:xfrm>
        </p:spPr>
      </p:pic>
      <p:pic>
        <p:nvPicPr>
          <p:cNvPr id="10" name="Content Placeholder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9800" y="2571658"/>
            <a:ext cx="4999043" cy="2807846"/>
          </a:xfrm>
          <a:prstGeom prst="rect">
            <a:avLst/>
          </a:prstGeom>
        </p:spPr>
      </p:pic>
      <p:sp>
        <p:nvSpPr>
          <p:cNvPr id="11" name="Rectangle 10"/>
          <p:cNvSpPr/>
          <p:nvPr/>
        </p:nvSpPr>
        <p:spPr>
          <a:xfrm>
            <a:off x="1507057" y="1491171"/>
            <a:ext cx="9025486" cy="954107"/>
          </a:xfrm>
          <a:prstGeom prst="rect">
            <a:avLst/>
          </a:prstGeom>
        </p:spPr>
        <p:txBody>
          <a:bodyPr wrap="square">
            <a:spAutoFit/>
          </a:bodyPr>
          <a:lstStyle/>
          <a:p>
            <a:pPr algn="ctr"/>
            <a:r>
              <a:rPr lang="en-NZ" sz="2800" dirty="0">
                <a:ea typeface="Calibri"/>
                <a:cs typeface="Calibri"/>
                <a:sym typeface="Calibri"/>
              </a:rPr>
              <a:t>Key stakeholders reflect the project that you are delivering on, examples of stakeholders can be…. </a:t>
            </a:r>
          </a:p>
        </p:txBody>
      </p:sp>
    </p:spTree>
    <p:extLst>
      <p:ext uri="{BB962C8B-B14F-4D97-AF65-F5344CB8AC3E}">
        <p14:creationId xmlns:p14="http://schemas.microsoft.com/office/powerpoint/2010/main" val="4251058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3F1AF57-428A-3D45-8371-5170ABC633F2}"/>
              </a:ext>
            </a:extLst>
          </p:cNvPr>
          <p:cNvSpPr txBox="1"/>
          <p:nvPr/>
        </p:nvSpPr>
        <p:spPr>
          <a:xfrm>
            <a:off x="3363639" y="36810"/>
            <a:ext cx="7710616" cy="707886"/>
          </a:xfrm>
          <a:prstGeom prst="rect">
            <a:avLst/>
          </a:prstGeom>
          <a:noFill/>
        </p:spPr>
        <p:txBody>
          <a:bodyPr wrap="square" rtlCol="0">
            <a:spAutoFit/>
          </a:bodyPr>
          <a:lstStyle/>
          <a:p>
            <a:pPr algn="r"/>
            <a:r>
              <a:rPr lang="en-US" sz="4000" b="1" dirty="0" smtClean="0"/>
              <a:t>Specifications</a:t>
            </a:r>
            <a:endParaRPr lang="en-US" sz="4000" b="1" dirty="0"/>
          </a:p>
        </p:txBody>
      </p:sp>
      <p:sp>
        <p:nvSpPr>
          <p:cNvPr id="5" name="TextBox 4">
            <a:extLst>
              <a:ext uri="{FF2B5EF4-FFF2-40B4-BE49-F238E27FC236}">
                <a16:creationId xmlns:a16="http://schemas.microsoft.com/office/drawing/2014/main" id="{AA3D8EE4-4DF6-214C-8CAD-10042CCFFB11}"/>
              </a:ext>
            </a:extLst>
          </p:cNvPr>
          <p:cNvSpPr txBox="1"/>
          <p:nvPr/>
        </p:nvSpPr>
        <p:spPr>
          <a:xfrm>
            <a:off x="-2585097" y="6107789"/>
            <a:ext cx="7710616" cy="338554"/>
          </a:xfrm>
          <a:prstGeom prst="rect">
            <a:avLst/>
          </a:prstGeom>
          <a:noFill/>
        </p:spPr>
        <p:txBody>
          <a:bodyPr wrap="square" rtlCol="0">
            <a:spAutoFit/>
          </a:bodyPr>
          <a:lstStyle/>
          <a:p>
            <a:pPr algn="ctr"/>
            <a:r>
              <a:rPr lang="en-US" sz="1600" b="1" dirty="0" smtClean="0"/>
              <a:t>SLIDE 8</a:t>
            </a:r>
            <a:endParaRPr lang="en-US" sz="1600" b="1" dirty="0"/>
          </a:p>
        </p:txBody>
      </p:sp>
      <p:pic>
        <p:nvPicPr>
          <p:cNvPr id="10" name="Picture 9"/>
          <p:cNvPicPr>
            <a:picLocks noChangeAspect="1"/>
          </p:cNvPicPr>
          <p:nvPr/>
        </p:nvPicPr>
        <p:blipFill>
          <a:blip r:embed="rId3"/>
          <a:stretch>
            <a:fillRect/>
          </a:stretch>
        </p:blipFill>
        <p:spPr>
          <a:xfrm>
            <a:off x="606391" y="862361"/>
            <a:ext cx="10279781" cy="5650194"/>
          </a:xfrm>
          <a:prstGeom prst="rect">
            <a:avLst/>
          </a:prstGeom>
        </p:spPr>
      </p:pic>
      <p:sp>
        <p:nvSpPr>
          <p:cNvPr id="12" name="TextBox 11"/>
          <p:cNvSpPr txBox="1"/>
          <p:nvPr/>
        </p:nvSpPr>
        <p:spPr>
          <a:xfrm>
            <a:off x="2027466" y="2384974"/>
            <a:ext cx="1433684" cy="2492990"/>
          </a:xfrm>
          <a:prstGeom prst="rect">
            <a:avLst/>
          </a:prstGeom>
          <a:noFill/>
        </p:spPr>
        <p:txBody>
          <a:bodyPr wrap="square" rtlCol="0">
            <a:spAutoFit/>
          </a:bodyPr>
          <a:lstStyle/>
          <a:p>
            <a:r>
              <a:rPr lang="en-NZ" sz="1200" b="1" dirty="0" smtClean="0">
                <a:solidFill>
                  <a:schemeClr val="bg1"/>
                </a:solidFill>
              </a:rPr>
              <a:t>PGPH-05</a:t>
            </a:r>
          </a:p>
          <a:p>
            <a:r>
              <a:rPr lang="en-NZ" sz="1200" b="1" dirty="0" smtClean="0">
                <a:solidFill>
                  <a:schemeClr val="bg1"/>
                </a:solidFill>
              </a:rPr>
              <a:t>Effective Screening Environments</a:t>
            </a:r>
          </a:p>
          <a:p>
            <a:r>
              <a:rPr lang="en-NZ" sz="1200" dirty="0" smtClean="0"/>
              <a:t>All people at risk of experiencing harm from gambling are identified as early as possible and are supported to access appropriate gambling harm  interventions services</a:t>
            </a:r>
            <a:endParaRPr lang="en-NZ" sz="1200" dirty="0"/>
          </a:p>
        </p:txBody>
      </p:sp>
      <p:sp>
        <p:nvSpPr>
          <p:cNvPr id="13" name="TextBox 12"/>
          <p:cNvSpPr txBox="1"/>
          <p:nvPr/>
        </p:nvSpPr>
        <p:spPr>
          <a:xfrm>
            <a:off x="4056665" y="1346824"/>
            <a:ext cx="3162282" cy="1384995"/>
          </a:xfrm>
          <a:prstGeom prst="rect">
            <a:avLst/>
          </a:prstGeom>
          <a:noFill/>
        </p:spPr>
        <p:txBody>
          <a:bodyPr wrap="square" rtlCol="0">
            <a:spAutoFit/>
          </a:bodyPr>
          <a:lstStyle/>
          <a:p>
            <a:r>
              <a:rPr lang="en-NZ" sz="1200" b="1" dirty="0" smtClean="0">
                <a:solidFill>
                  <a:schemeClr val="bg1"/>
                </a:solidFill>
              </a:rPr>
              <a:t>PGPH-02 – Safe Gambling Environments</a:t>
            </a:r>
          </a:p>
          <a:p>
            <a:r>
              <a:rPr lang="en-NZ" sz="1200" dirty="0" smtClean="0"/>
              <a:t>Organisations, groups and individuals are aware of the potential harms that can arise from gambling and actively work to ensure that environments that provide gambling opportunities actively minimise harm and support individuals to make healthy choices</a:t>
            </a:r>
          </a:p>
        </p:txBody>
      </p:sp>
      <p:sp>
        <p:nvSpPr>
          <p:cNvPr id="14" name="TextBox 13"/>
          <p:cNvSpPr txBox="1"/>
          <p:nvPr/>
        </p:nvSpPr>
        <p:spPr>
          <a:xfrm>
            <a:off x="7972300" y="2508084"/>
            <a:ext cx="1535501" cy="2246769"/>
          </a:xfrm>
          <a:prstGeom prst="rect">
            <a:avLst/>
          </a:prstGeom>
          <a:noFill/>
        </p:spPr>
        <p:txBody>
          <a:bodyPr wrap="square" rtlCol="0">
            <a:spAutoFit/>
          </a:bodyPr>
          <a:lstStyle/>
          <a:p>
            <a:r>
              <a:rPr lang="en-NZ" sz="1400" b="1" dirty="0" smtClean="0">
                <a:solidFill>
                  <a:schemeClr val="bg1"/>
                </a:solidFill>
              </a:rPr>
              <a:t>PGPH-03 Supportive Communities</a:t>
            </a:r>
          </a:p>
          <a:p>
            <a:r>
              <a:rPr lang="en-NZ" sz="1400" dirty="0" smtClean="0"/>
              <a:t>People live in communities that provide strong protective factors and support individual and family resiliency</a:t>
            </a:r>
            <a:endParaRPr lang="en-NZ" sz="1400" dirty="0"/>
          </a:p>
        </p:txBody>
      </p:sp>
      <p:sp>
        <p:nvSpPr>
          <p:cNvPr id="15" name="TextBox 14"/>
          <p:cNvSpPr txBox="1"/>
          <p:nvPr/>
        </p:nvSpPr>
        <p:spPr>
          <a:xfrm>
            <a:off x="4199855" y="4877964"/>
            <a:ext cx="3134595" cy="954107"/>
          </a:xfrm>
          <a:prstGeom prst="rect">
            <a:avLst/>
          </a:prstGeom>
          <a:noFill/>
        </p:spPr>
        <p:txBody>
          <a:bodyPr wrap="square" rtlCol="0">
            <a:spAutoFit/>
          </a:bodyPr>
          <a:lstStyle/>
          <a:p>
            <a:r>
              <a:rPr lang="en-NZ" sz="1400" b="1" dirty="0" smtClean="0">
                <a:solidFill>
                  <a:schemeClr val="bg1"/>
                </a:solidFill>
              </a:rPr>
              <a:t>PG</a:t>
            </a:r>
            <a:r>
              <a:rPr lang="mi-NZ" sz="1400" b="1" dirty="0" smtClean="0">
                <a:solidFill>
                  <a:schemeClr val="bg1"/>
                </a:solidFill>
              </a:rPr>
              <a:t>PH-04 – Aware Communities</a:t>
            </a:r>
          </a:p>
          <a:p>
            <a:r>
              <a:rPr lang="mi-NZ" sz="1400" dirty="0" smtClean="0"/>
              <a:t>Agencies, communities, families and individuals are aware of the range of harms that can arise from gambling</a:t>
            </a:r>
            <a:endParaRPr lang="en-NZ" sz="1400" dirty="0"/>
          </a:p>
        </p:txBody>
      </p:sp>
      <p:sp>
        <p:nvSpPr>
          <p:cNvPr id="2" name="Rounded Rectangle 1"/>
          <p:cNvSpPr/>
          <p:nvPr/>
        </p:nvSpPr>
        <p:spPr>
          <a:xfrm>
            <a:off x="3863862" y="3037032"/>
            <a:ext cx="3624593" cy="1419465"/>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 name="TextBox 2"/>
          <p:cNvSpPr txBox="1"/>
          <p:nvPr/>
        </p:nvSpPr>
        <p:spPr>
          <a:xfrm>
            <a:off x="3863862" y="3037033"/>
            <a:ext cx="3705726" cy="1200329"/>
          </a:xfrm>
          <a:prstGeom prst="rect">
            <a:avLst/>
          </a:prstGeom>
          <a:noFill/>
        </p:spPr>
        <p:txBody>
          <a:bodyPr wrap="square" rtlCol="0">
            <a:spAutoFit/>
          </a:bodyPr>
          <a:lstStyle/>
          <a:p>
            <a:r>
              <a:rPr lang="en-NZ" sz="1200" b="1" dirty="0">
                <a:solidFill>
                  <a:schemeClr val="bg1"/>
                </a:solidFill>
              </a:rPr>
              <a:t>PGPH 01 – Policy Development and Implementation </a:t>
            </a:r>
            <a:r>
              <a:rPr lang="en-NZ" sz="1200" dirty="0"/>
              <a:t>Government agencies, social organisations, private industry and businesses will actively work to reduce the harm occurring from gambling in their own places of business and re-orient their services to actively support reductions in gambling related harm where  possible</a:t>
            </a:r>
          </a:p>
        </p:txBody>
      </p:sp>
    </p:spTree>
    <p:extLst>
      <p:ext uri="{BB962C8B-B14F-4D97-AF65-F5344CB8AC3E}">
        <p14:creationId xmlns:p14="http://schemas.microsoft.com/office/powerpoint/2010/main" val="2407521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 Kakano Master PowerPoint Presentation 2021-2022" id="{5AFE6EA4-2318-EF4E-9498-6935F2EA1DE2}" vid="{B42A4F1F-F758-4244-ACD9-1D8998D8E6E7}"/>
    </a:ext>
  </a:extLst>
</a:theme>
</file>

<file path=docProps/app.xml><?xml version="1.0" encoding="utf-8"?>
<Properties xmlns="http://schemas.openxmlformats.org/officeDocument/2006/extended-properties" xmlns:vt="http://schemas.openxmlformats.org/officeDocument/2006/docPropsVTypes">
  <Template>Te Kakano Master PowerPoint Presentation 2021-2022</Template>
  <TotalTime>134</TotalTime>
  <Words>581</Words>
  <Application>Microsoft Office PowerPoint</Application>
  <PresentationFormat>Widescreen</PresentationFormat>
  <Paragraphs>73</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Selah Hart</dc:creator>
  <cp:lastModifiedBy>Fusi Mesui</cp:lastModifiedBy>
  <cp:revision>14</cp:revision>
  <dcterms:created xsi:type="dcterms:W3CDTF">2021-10-02T02:06:30Z</dcterms:created>
  <dcterms:modified xsi:type="dcterms:W3CDTF">2021-10-27T06:36:02Z</dcterms:modified>
</cp:coreProperties>
</file>