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0" r:id="rId6"/>
    <p:sldId id="264"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715"/>
  </p:normalViewPr>
  <p:slideViewPr>
    <p:cSldViewPr snapToGrid="0" snapToObjects="1">
      <p:cViewPr varScale="1">
        <p:scale>
          <a:sx n="115" d="100"/>
          <a:sy n="115" d="100"/>
        </p:scale>
        <p:origin x="18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2BCC-94F9-9C4A-BBC5-E2FF96A45B8E}"/>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238D53D1-4DBC-394A-9458-71C63585C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FC55DCBC-CAEF-4443-BDAA-AF215697D351}"/>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45B40FC9-0CA3-1344-B657-1F15897FC9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259562-C18A-8149-B3AB-5A370B71D2FF}"/>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323014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4A47-908D-B247-B996-A6E0460793C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B851450-ACB0-2943-9AAB-FD99056DB177}"/>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25C5D32-039D-984F-BA6F-32C25CE372C2}"/>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822D3C83-D4DA-1C46-9BFA-A66152BC34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53BC9D-CB03-F44D-B6E9-8534EF154074}"/>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77781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BED41-CF90-5B4A-8A4D-E7259518B5A2}"/>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798BE63-C715-4449-997A-DCDD899CE9BF}"/>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EF7961B9-6F08-0540-A577-D09F7E72E15A}"/>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08F6BB12-33EB-0345-8B68-9674BBB30E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D2622-A5C3-C443-9D67-E96CAE17726F}"/>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349207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AE5B-83BE-8943-84CE-F9EFE429244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0B0787E-E252-CB46-AFBC-2893AD9F171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B44ACB34-5AC2-3049-A268-8101562B932E}"/>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0533F194-616F-E046-88AD-31C409111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929D9D-C758-7746-ABE3-959CB753EEB5}"/>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9406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AEBC-3525-7649-A481-E29855315A1E}"/>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19E8A69-8B84-064E-B0C1-3BDE409FEE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50B9354-EEB8-E14B-8B6C-CE0AE0DA0837}"/>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8DA93D6C-0454-FB4B-8F1C-FAA3EF201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4EC32D-C101-0B41-870B-83A8A986C1C4}"/>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185795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6227-AFE1-7048-B07F-EB503325F642}"/>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4AB8817-64EA-8747-BFEC-5DFFBE669D34}"/>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DC1996C4-AD78-0446-AB01-763A642A7BB9}"/>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D2D0C68-D792-C147-9E6E-54D2E8BE02EB}"/>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6" name="Footer Placeholder 5">
            <a:extLst>
              <a:ext uri="{FF2B5EF4-FFF2-40B4-BE49-F238E27FC236}">
                <a16:creationId xmlns:a16="http://schemas.microsoft.com/office/drawing/2014/main" id="{CAEA18BC-C345-F444-9857-0600533038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A6521-1D62-934A-B43A-0B17FAB6DD81}"/>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178802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3594-E41D-B84E-BC80-FE689BC84A58}"/>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45A4398-71AE-6049-8928-3491F45F9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D605439C-D2EB-294F-A78C-5EFA4CC8A885}"/>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08FC17BE-9303-3146-BFAF-82D325303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D4D9536C-85EF-164D-8CA1-9E4C42424392}"/>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8321804D-D0D4-2A46-9694-E6E1E3E5AA5C}"/>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8" name="Footer Placeholder 7">
            <a:extLst>
              <a:ext uri="{FF2B5EF4-FFF2-40B4-BE49-F238E27FC236}">
                <a16:creationId xmlns:a16="http://schemas.microsoft.com/office/drawing/2014/main" id="{D8C14836-0950-9049-92DB-936F5D9249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74E476-1A0A-9B4C-83CE-F382EAA547AF}"/>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279755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8161-30FB-C04C-8950-EEC5103F51A8}"/>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73E6C0C4-A984-FC44-876C-E53FC21360A6}"/>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4" name="Footer Placeholder 3">
            <a:extLst>
              <a:ext uri="{FF2B5EF4-FFF2-40B4-BE49-F238E27FC236}">
                <a16:creationId xmlns:a16="http://schemas.microsoft.com/office/drawing/2014/main" id="{701029E0-DCFB-F44A-98B7-7F24B602E2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A8E5BC-B1CF-A74D-A449-5E0C4D2A8DE3}"/>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21176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2389D-41EE-C24E-ACD2-9F8C72CA55FA}"/>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3" name="Footer Placeholder 2">
            <a:extLst>
              <a:ext uri="{FF2B5EF4-FFF2-40B4-BE49-F238E27FC236}">
                <a16:creationId xmlns:a16="http://schemas.microsoft.com/office/drawing/2014/main" id="{B8E4B0C3-9043-124E-B443-2F07A85EFE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684BE1-B069-9249-ACCA-86D3020C5837}"/>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1856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E692-4B71-CB46-9A52-DD3737D4AF59}"/>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C8D5B40-6E02-2C40-8C97-B24AE6CCA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531410E2-7271-204F-9EC6-9010CF2B3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8147DAB2-4316-484C-9FE0-0C24907970D3}"/>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6" name="Footer Placeholder 5">
            <a:extLst>
              <a:ext uri="{FF2B5EF4-FFF2-40B4-BE49-F238E27FC236}">
                <a16:creationId xmlns:a16="http://schemas.microsoft.com/office/drawing/2014/main" id="{2A3781E0-40BF-EA4D-959B-403281FD2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FD6B10-35CD-0C4E-9E79-2C07D4E2E5E6}"/>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934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198C-D781-674C-9FF2-5996B6F85C0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9FC7C56C-7B4E-FA46-B930-B59D0E1B1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a16="http://schemas.microsoft.com/office/drawing/2014/main" id="{13D5F570-53DB-E346-B35E-D73F83FA7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7F76BC-368A-744A-980E-7C6C64952900}"/>
              </a:ext>
            </a:extLst>
          </p:cNvPr>
          <p:cNvSpPr>
            <a:spLocks noGrp="1"/>
          </p:cNvSpPr>
          <p:nvPr>
            <p:ph type="dt" sz="half" idx="10"/>
          </p:nvPr>
        </p:nvSpPr>
        <p:spPr/>
        <p:txBody>
          <a:bodyPr/>
          <a:lstStyle/>
          <a:p>
            <a:fld id="{22D7DD7B-9EFE-984F-878B-ADE6D8735710}" type="datetimeFigureOut">
              <a:rPr lang="en-US" smtClean="0"/>
              <a:t>10/13/2021</a:t>
            </a:fld>
            <a:endParaRPr lang="en-US" dirty="0"/>
          </a:p>
        </p:txBody>
      </p:sp>
      <p:sp>
        <p:nvSpPr>
          <p:cNvPr id="6" name="Footer Placeholder 5">
            <a:extLst>
              <a:ext uri="{FF2B5EF4-FFF2-40B4-BE49-F238E27FC236}">
                <a16:creationId xmlns:a16="http://schemas.microsoft.com/office/drawing/2014/main" id="{C6BB435C-D22B-E340-A6AD-7E79AB329A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E0CD74-3DCB-8044-86C7-86B71586560D}"/>
              </a:ext>
            </a:extLst>
          </p:cNvPr>
          <p:cNvSpPr>
            <a:spLocks noGrp="1"/>
          </p:cNvSpPr>
          <p:nvPr>
            <p:ph type="sldNum" sz="quarter" idx="12"/>
          </p:nvPr>
        </p:nvSpPr>
        <p:spPr/>
        <p:txBody>
          <a:bodyPr/>
          <a:lstStyle/>
          <a:p>
            <a:fld id="{5A248501-62AD-D64E-BC51-ABD804D789FD}" type="slidenum">
              <a:rPr lang="en-US" smtClean="0"/>
              <a:t>‹#›</a:t>
            </a:fld>
            <a:endParaRPr lang="en-US" dirty="0"/>
          </a:p>
        </p:txBody>
      </p:sp>
    </p:spTree>
    <p:extLst>
      <p:ext uri="{BB962C8B-B14F-4D97-AF65-F5344CB8AC3E}">
        <p14:creationId xmlns:p14="http://schemas.microsoft.com/office/powerpoint/2010/main" val="994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EF13D-5B1A-D44A-B667-7A1664D90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51A2DEC-0F57-E54A-A83F-341A6BC23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908D6-CF68-284E-807E-1A803587D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7DD7B-9EFE-984F-878B-ADE6D8735710}" type="datetimeFigureOut">
              <a:rPr lang="en-US" smtClean="0"/>
              <a:t>10/13/2021</a:t>
            </a:fld>
            <a:endParaRPr lang="en-US" dirty="0"/>
          </a:p>
        </p:txBody>
      </p:sp>
      <p:sp>
        <p:nvSpPr>
          <p:cNvPr id="5" name="Footer Placeholder 4">
            <a:extLst>
              <a:ext uri="{FF2B5EF4-FFF2-40B4-BE49-F238E27FC236}">
                <a16:creationId xmlns:a16="http://schemas.microsoft.com/office/drawing/2014/main" id="{0C78DDB3-9C4A-2342-BFD7-DB5A05E32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2A04CC-BADD-3641-8EB0-C34D50EE3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48501-62AD-D64E-BC51-ABD804D789FD}" type="slidenum">
              <a:rPr lang="en-US" smtClean="0"/>
              <a:t>‹#›</a:t>
            </a:fld>
            <a:endParaRPr lang="en-US" dirty="0"/>
          </a:p>
        </p:txBody>
      </p:sp>
    </p:spTree>
    <p:extLst>
      <p:ext uri="{BB962C8B-B14F-4D97-AF65-F5344CB8AC3E}">
        <p14:creationId xmlns:p14="http://schemas.microsoft.com/office/powerpoint/2010/main" val="231815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teaomaori.news/skycity-gambling-hidden-agendas-claims-maori-health-provider" TargetMode="External"/><Relationship Id="rId4" Type="http://schemas.openxmlformats.org/officeDocument/2006/relationships/hyperlink" Target="https://hetaumata.co.nz/news/skycity-hamilton-submission-he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Z260jw34wrU"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71AD1F-3596-D34B-A799-54A5FB76230A}"/>
              </a:ext>
            </a:extLst>
          </p:cNvPr>
          <p:cNvSpPr txBox="1"/>
          <p:nvPr/>
        </p:nvSpPr>
        <p:spPr>
          <a:xfrm>
            <a:off x="2261287" y="4114800"/>
            <a:ext cx="7710616" cy="1323439"/>
          </a:xfrm>
          <a:prstGeom prst="rect">
            <a:avLst/>
          </a:prstGeom>
          <a:noFill/>
        </p:spPr>
        <p:txBody>
          <a:bodyPr wrap="square" rtlCol="0">
            <a:spAutoFit/>
          </a:bodyPr>
          <a:lstStyle/>
          <a:p>
            <a:pPr algn="ctr"/>
            <a:r>
              <a:rPr lang="en-US" sz="4000" b="1" dirty="0" smtClean="0"/>
              <a:t>Policy Development and Implementation</a:t>
            </a:r>
            <a:endParaRPr lang="en-US" sz="4000" b="1" dirty="0"/>
          </a:p>
        </p:txBody>
      </p:sp>
    </p:spTree>
    <p:extLst>
      <p:ext uri="{BB962C8B-B14F-4D97-AF65-F5344CB8AC3E}">
        <p14:creationId xmlns:p14="http://schemas.microsoft.com/office/powerpoint/2010/main" val="318670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1323439"/>
          </a:xfrm>
          <a:prstGeom prst="rect">
            <a:avLst/>
          </a:prstGeom>
          <a:noFill/>
        </p:spPr>
        <p:txBody>
          <a:bodyPr wrap="square" rtlCol="0">
            <a:spAutoFit/>
          </a:bodyPr>
          <a:lstStyle/>
          <a:p>
            <a:pPr algn="ctr"/>
            <a:r>
              <a:rPr lang="en-US" sz="4000" b="1" dirty="0" smtClean="0"/>
              <a:t>Introduction to Policy Development and Implementation</a:t>
            </a:r>
            <a:endParaRPr lang="en-US" sz="4000" b="1" dirty="0"/>
          </a:p>
        </p:txBody>
      </p:sp>
      <p:sp>
        <p:nvSpPr>
          <p:cNvPr id="6" name="Google Shape;138;p26"/>
          <p:cNvSpPr txBox="1">
            <a:spLocks/>
          </p:cNvSpPr>
          <p:nvPr/>
        </p:nvSpPr>
        <p:spPr>
          <a:xfrm>
            <a:off x="1171575" y="1936841"/>
            <a:ext cx="9349081" cy="3772683"/>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0000"/>
              </a:buClr>
              <a:buSzPts val="1800"/>
              <a:buFont typeface="Arial" panose="020B0604020202020204" pitchFamily="34" charset="0"/>
              <a:buNone/>
            </a:pPr>
            <a:r>
              <a:rPr lang="en-NZ" dirty="0" smtClean="0">
                <a:ea typeface="Arial"/>
                <a:cs typeface="Calibri" panose="020F0502020204030204" pitchFamily="34" charset="0"/>
                <a:sym typeface="Arial"/>
              </a:rPr>
              <a:t>“Government agencies, social organisations, private industry and businesses will actively work to reduce the harm occurring from gambling in their own places of business and re-orient their services to actively support reductions in gambling related harm where possible.”</a:t>
            </a:r>
          </a:p>
          <a:p>
            <a:pPr marL="0" indent="0" algn="ctr">
              <a:spcBef>
                <a:spcPts val="0"/>
              </a:spcBef>
              <a:buClr>
                <a:srgbClr val="000000"/>
              </a:buClr>
              <a:buSzPts val="1800"/>
              <a:buFont typeface="Arial" panose="020B0604020202020204" pitchFamily="34" charset="0"/>
              <a:buNone/>
            </a:pPr>
            <a:endParaRPr lang="en-NZ" i="1" dirty="0" smtClean="0">
              <a:solidFill>
                <a:srgbClr val="000000"/>
              </a:solidFill>
              <a:latin typeface="Arial"/>
              <a:ea typeface="Arial"/>
              <a:cs typeface="Arial"/>
              <a:sym typeface="Arial"/>
            </a:endParaRPr>
          </a:p>
          <a:p>
            <a:pPr marL="0" indent="0" algn="ctr">
              <a:spcBef>
                <a:spcPts val="0"/>
              </a:spcBef>
              <a:buClr>
                <a:srgbClr val="000000"/>
              </a:buClr>
              <a:buSzPts val="1800"/>
              <a:buFont typeface="Arial" panose="020B0604020202020204" pitchFamily="34" charset="0"/>
              <a:buNone/>
            </a:pPr>
            <a:endParaRPr lang="en-NZ" sz="1800" i="1" dirty="0" smtClean="0">
              <a:solidFill>
                <a:srgbClr val="B01513"/>
              </a:solidFill>
              <a:latin typeface="Arial"/>
              <a:ea typeface="Arial"/>
              <a:cs typeface="Arial"/>
              <a:sym typeface="Arial"/>
              <a:hlinkClick r:id="rId3" action="ppaction://hlinksldjump"/>
            </a:endParaRPr>
          </a:p>
          <a:p>
            <a:pPr marL="0" indent="0" algn="ctr">
              <a:spcBef>
                <a:spcPts val="0"/>
              </a:spcBef>
              <a:buClr>
                <a:srgbClr val="000000"/>
              </a:buClr>
              <a:buSzPts val="1800"/>
              <a:buFont typeface="Arial" panose="020B0604020202020204" pitchFamily="34" charset="0"/>
              <a:buNone/>
            </a:pPr>
            <a:endParaRPr lang="en-NZ" sz="1800" i="1" dirty="0">
              <a:solidFill>
                <a:srgbClr val="B01513"/>
              </a:solidFill>
              <a:latin typeface="Arial"/>
              <a:ea typeface="Arial"/>
              <a:cs typeface="Arial"/>
              <a:sym typeface="Arial"/>
              <a:hlinkClick r:id="rId3" action="ppaction://hlinksldjump"/>
            </a:endParaRPr>
          </a:p>
          <a:p>
            <a:pPr marL="0" indent="0" algn="ctr">
              <a:spcBef>
                <a:spcPts val="0"/>
              </a:spcBef>
              <a:buClr>
                <a:srgbClr val="000000"/>
              </a:buClr>
              <a:buSzPts val="1800"/>
              <a:buFont typeface="Arial" panose="020B0604020202020204" pitchFamily="34" charset="0"/>
              <a:buNone/>
            </a:pPr>
            <a:endParaRPr lang="en-NZ" sz="1800" i="1" dirty="0" smtClean="0">
              <a:solidFill>
                <a:srgbClr val="B01513"/>
              </a:solidFill>
              <a:latin typeface="Arial"/>
              <a:ea typeface="Arial"/>
              <a:cs typeface="Arial"/>
              <a:sym typeface="Arial"/>
              <a:hlinkClick r:id="rId3" action="ppaction://hlinksldjump"/>
            </a:endParaRPr>
          </a:p>
          <a:p>
            <a:pPr marL="0" indent="0" algn="ctr">
              <a:spcBef>
                <a:spcPts val="0"/>
              </a:spcBef>
              <a:buClr>
                <a:srgbClr val="000000"/>
              </a:buClr>
              <a:buSzPts val="1800"/>
              <a:buFont typeface="Arial" panose="020B0604020202020204" pitchFamily="34" charset="0"/>
              <a:buNone/>
            </a:pPr>
            <a:endParaRPr lang="en-NZ" sz="1800" i="1" dirty="0">
              <a:solidFill>
                <a:srgbClr val="B01513"/>
              </a:solidFill>
              <a:latin typeface="Arial"/>
              <a:ea typeface="Arial"/>
              <a:cs typeface="Arial"/>
              <a:sym typeface="Arial"/>
              <a:hlinkClick r:id="rId3" action="ppaction://hlinksldjump"/>
            </a:endParaRPr>
          </a:p>
          <a:p>
            <a:pPr marL="0" indent="0" algn="ctr">
              <a:spcBef>
                <a:spcPts val="0"/>
              </a:spcBef>
              <a:buClr>
                <a:srgbClr val="000000"/>
              </a:buClr>
              <a:buSzPts val="1800"/>
              <a:buFont typeface="Arial" panose="020B0604020202020204" pitchFamily="34" charset="0"/>
              <a:buNone/>
            </a:pPr>
            <a:r>
              <a:rPr lang="en-NZ" sz="1800" i="1" dirty="0" smtClean="0">
                <a:solidFill>
                  <a:srgbClr val="FF0000"/>
                </a:solidFill>
                <a:ea typeface="Arial"/>
                <a:cs typeface="Calibri" panose="020F0502020204030204" pitchFamily="34" charset="0"/>
                <a:sym typeface="Arial"/>
                <a:hlinkClick r:id="rId3" action="ppaction://hlinksldjump"/>
              </a:rPr>
              <a:t>https://www.health.govt.nz/system/files/documents/publications/hp7137-strategy-minimise-gambling-harm-jun19.pdf</a:t>
            </a:r>
            <a:endParaRPr lang="en-NZ" sz="1800" i="1" dirty="0">
              <a:solidFill>
                <a:srgbClr val="FF0000"/>
              </a:solidFill>
              <a:ea typeface="Arial"/>
              <a:cs typeface="Calibri" panose="020F0502020204030204" pitchFamily="34" charset="0"/>
              <a:sym typeface="Arial"/>
            </a:endParaRPr>
          </a:p>
        </p:txBody>
      </p:sp>
    </p:spTree>
    <p:extLst>
      <p:ext uri="{BB962C8B-B14F-4D97-AF65-F5344CB8AC3E}">
        <p14:creationId xmlns:p14="http://schemas.microsoft.com/office/powerpoint/2010/main" val="22337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954107"/>
          </a:xfrm>
          <a:prstGeom prst="rect">
            <a:avLst/>
          </a:prstGeom>
          <a:noFill/>
        </p:spPr>
        <p:txBody>
          <a:bodyPr wrap="square" rtlCol="0">
            <a:spAutoFit/>
          </a:bodyPr>
          <a:lstStyle/>
          <a:p>
            <a:pPr algn="ctr"/>
            <a:r>
              <a:rPr lang="en-US" sz="4000" b="1" dirty="0" smtClean="0"/>
              <a:t>K</a:t>
            </a:r>
            <a:r>
              <a:rPr lang="mi-NZ" sz="4000" b="1" dirty="0" smtClean="0"/>
              <a:t>ōrero Pono: Real Talk</a:t>
            </a:r>
          </a:p>
          <a:p>
            <a:pPr algn="ctr"/>
            <a:r>
              <a:rPr lang="en-NZ" sz="1600" b="1" i="1" dirty="0">
                <a:solidFill>
                  <a:schemeClr val="tx1">
                    <a:lumMod val="65000"/>
                  </a:schemeClr>
                </a:solidFill>
                <a:ea typeface="Calibri"/>
                <a:cs typeface="Calibri"/>
                <a:sym typeface="Calibri"/>
              </a:rPr>
              <a:t>SkyCity Hamilton Black Jack Tables to be replaced with 60 Pokie </a:t>
            </a:r>
            <a:r>
              <a:rPr lang="en-NZ" sz="1600" b="1" i="1" dirty="0" smtClean="0">
                <a:solidFill>
                  <a:schemeClr val="tx1">
                    <a:lumMod val="65000"/>
                  </a:schemeClr>
                </a:solidFill>
                <a:ea typeface="Calibri"/>
                <a:cs typeface="Calibri"/>
                <a:sym typeface="Calibri"/>
              </a:rPr>
              <a:t>Machines</a:t>
            </a:r>
            <a:endParaRPr lang="en-NZ" sz="1600" b="1" i="1" dirty="0">
              <a:solidFill>
                <a:schemeClr val="tx1">
                  <a:lumMod val="65000"/>
                </a:schemeClr>
              </a:solidFill>
              <a:ea typeface="Calibri"/>
              <a:cs typeface="Calibri"/>
              <a:sym typeface="Calibri"/>
            </a:endParaRPr>
          </a:p>
        </p:txBody>
      </p:sp>
      <p:pic>
        <p:nvPicPr>
          <p:cNvPr id="7" name="Picture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786" y="2161279"/>
            <a:ext cx="5688061" cy="3314013"/>
          </a:xfrm>
          <a:prstGeom prst="rect">
            <a:avLst/>
          </a:prstGeom>
        </p:spPr>
      </p:pic>
      <p:sp>
        <p:nvSpPr>
          <p:cNvPr id="8" name="Text Placeholder 6"/>
          <p:cNvSpPr txBox="1">
            <a:spLocks/>
          </p:cNvSpPr>
          <p:nvPr/>
        </p:nvSpPr>
        <p:spPr>
          <a:xfrm>
            <a:off x="675665" y="1739000"/>
            <a:ext cx="4165966" cy="413426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i="1" dirty="0" smtClean="0">
                <a:solidFill>
                  <a:schemeClr val="tx1">
                    <a:lumMod val="65000"/>
                  </a:schemeClr>
                </a:solidFill>
                <a:ea typeface="Calibri"/>
                <a:cs typeface="Calibri"/>
                <a:sym typeface="Calibri"/>
              </a:rPr>
              <a:t>Lead Agency: Te Kohao Health</a:t>
            </a:r>
          </a:p>
          <a:p>
            <a:r>
              <a:rPr lang="en-NZ" i="1" dirty="0" smtClean="0">
                <a:solidFill>
                  <a:schemeClr val="tx1">
                    <a:lumMod val="65000"/>
                  </a:schemeClr>
                </a:solidFill>
                <a:ea typeface="Calibri"/>
                <a:cs typeface="Calibri"/>
                <a:sym typeface="Calibri"/>
              </a:rPr>
              <a:t>November 2019</a:t>
            </a:r>
          </a:p>
          <a:p>
            <a:r>
              <a:rPr lang="en-NZ" i="1" u="sng" dirty="0" smtClean="0">
                <a:latin typeface="Calibri" panose="020F0502020204030204" pitchFamily="34" charset="0"/>
                <a:cs typeface="Calibri" panose="020F0502020204030204" pitchFamily="34" charset="0"/>
              </a:rPr>
              <a:t>He Taumata Blog Summary</a:t>
            </a:r>
          </a:p>
          <a:p>
            <a:r>
              <a:rPr lang="en-NZ" i="1" u="sng" dirty="0" smtClean="0">
                <a:solidFill>
                  <a:schemeClr val="bg2">
                    <a:lumMod val="60000"/>
                    <a:lumOff val="40000"/>
                  </a:schemeClr>
                </a:solidFill>
                <a:latin typeface="Calibri" panose="020F0502020204030204" pitchFamily="34" charset="0"/>
                <a:cs typeface="Calibri" panose="020F0502020204030204" pitchFamily="34" charset="0"/>
                <a:hlinkClick r:id="rId4"/>
              </a:rPr>
              <a:t>https://hetaumata.co.nz/news/skycity-hamilton-submission-hearing</a:t>
            </a:r>
            <a:r>
              <a:rPr lang="en-NZ" i="1" u="sng" dirty="0" smtClean="0">
                <a:solidFill>
                  <a:schemeClr val="bg2">
                    <a:lumMod val="60000"/>
                    <a:lumOff val="40000"/>
                  </a:schemeClr>
                </a:solidFill>
                <a:latin typeface="Calibri" panose="020F0502020204030204" pitchFamily="34" charset="0"/>
                <a:cs typeface="Calibri" panose="020F0502020204030204" pitchFamily="34" charset="0"/>
              </a:rPr>
              <a:t> </a:t>
            </a:r>
          </a:p>
          <a:p>
            <a:r>
              <a:rPr lang="en-NZ" i="1" u="sng" dirty="0" smtClean="0">
                <a:solidFill>
                  <a:schemeClr val="tx1">
                    <a:lumMod val="65000"/>
                  </a:schemeClr>
                </a:solidFill>
                <a:ea typeface="Calibri"/>
                <a:cs typeface="Calibri"/>
                <a:sym typeface="Calibri"/>
              </a:rPr>
              <a:t>Te Ao Māori News Media Article</a:t>
            </a:r>
          </a:p>
          <a:p>
            <a:r>
              <a:rPr lang="en-NZ" dirty="0" smtClean="0"/>
              <a:t>Māori man breaks his silence subjected to a 25 year gambling addiction. Now, he speaks out against Skycity Casino in Hamilton at the second hearing that sees the company push for more pokies machines.</a:t>
            </a:r>
          </a:p>
          <a:p>
            <a:r>
              <a:rPr lang="en-NZ" dirty="0" smtClean="0"/>
              <a:t>Jason Rippey, 43, told Te Ao Māori News he has spent over $500,000 on gambling and has also spent ten years at the Hamilton based Skycity Casino.</a:t>
            </a:r>
          </a:p>
          <a:p>
            <a:r>
              <a:rPr lang="en-NZ" i="1" u="sng" dirty="0" smtClean="0">
                <a:solidFill>
                  <a:schemeClr val="bg2">
                    <a:lumMod val="60000"/>
                    <a:lumOff val="40000"/>
                  </a:schemeClr>
                </a:solidFill>
                <a:latin typeface="Calibri" panose="020F0502020204030204" pitchFamily="34" charset="0"/>
                <a:cs typeface="Calibri" panose="020F0502020204030204" pitchFamily="34" charset="0"/>
                <a:hlinkClick r:id="rId5"/>
              </a:rPr>
              <a:t>https://www.teaomaori.news/skycity-gambling-hidden-agendas-claims-maori-health-provider</a:t>
            </a:r>
            <a:endParaRPr lang="en-NZ" i="1" u="sng" dirty="0" smtClean="0">
              <a:solidFill>
                <a:schemeClr val="bg2">
                  <a:lumMod val="60000"/>
                  <a:lumOff val="40000"/>
                </a:schemeClr>
              </a:solidFill>
              <a:latin typeface="Calibri" panose="020F0502020204030204" pitchFamily="34" charset="0"/>
              <a:cs typeface="Calibri" panose="020F0502020204030204" pitchFamily="34" charset="0"/>
            </a:endParaRPr>
          </a:p>
          <a:p>
            <a:r>
              <a:rPr lang="en-NZ" i="1" u="sng" dirty="0" smtClean="0">
                <a:solidFill>
                  <a:schemeClr val="bg2">
                    <a:lumMod val="60000"/>
                    <a:lumOff val="40000"/>
                  </a:schemeClr>
                </a:solidFill>
                <a:latin typeface="Calibri" panose="020F0502020204030204" pitchFamily="34" charset="0"/>
                <a:cs typeface="Calibri" panose="020F0502020204030204" pitchFamily="34" charset="0"/>
              </a:rPr>
              <a:t> </a:t>
            </a:r>
          </a:p>
          <a:p>
            <a:endParaRPr lang="en-NZ" i="1" dirty="0" smtClean="0">
              <a:solidFill>
                <a:schemeClr val="tx1">
                  <a:lumMod val="65000"/>
                </a:schemeClr>
              </a:solidFill>
              <a:ea typeface="Calibri"/>
              <a:cs typeface="Calibri"/>
              <a:sym typeface="Calibri"/>
            </a:endParaRPr>
          </a:p>
          <a:p>
            <a:endParaRPr lang="en-NZ" dirty="0"/>
          </a:p>
        </p:txBody>
      </p:sp>
    </p:spTree>
    <p:extLst>
      <p:ext uri="{BB962C8B-B14F-4D97-AF65-F5344CB8AC3E}">
        <p14:creationId xmlns:p14="http://schemas.microsoft.com/office/powerpoint/2010/main" val="14965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954107"/>
          </a:xfrm>
          <a:prstGeom prst="rect">
            <a:avLst/>
          </a:prstGeom>
          <a:noFill/>
        </p:spPr>
        <p:txBody>
          <a:bodyPr wrap="square" rtlCol="0">
            <a:spAutoFit/>
          </a:bodyPr>
          <a:lstStyle/>
          <a:p>
            <a:pPr algn="ctr"/>
            <a:r>
              <a:rPr lang="en-US" sz="4000" b="1" dirty="0" smtClean="0"/>
              <a:t>K</a:t>
            </a:r>
            <a:r>
              <a:rPr lang="mi-NZ" sz="4000" b="1" dirty="0" smtClean="0"/>
              <a:t>ōrero Pono: Real Talk</a:t>
            </a:r>
          </a:p>
          <a:p>
            <a:pPr algn="ctr"/>
            <a:r>
              <a:rPr lang="en-NZ" sz="1600" b="1" i="1" dirty="0">
                <a:solidFill>
                  <a:schemeClr val="tx1">
                    <a:lumMod val="65000"/>
                  </a:schemeClr>
                </a:solidFill>
                <a:ea typeface="Calibri"/>
                <a:cs typeface="Calibri"/>
                <a:sym typeface="Calibri"/>
              </a:rPr>
              <a:t>SkyCity Hamilton Black Jack Tables to be replaced with 60 Pokie </a:t>
            </a:r>
            <a:r>
              <a:rPr lang="en-NZ" sz="1600" b="1" i="1" dirty="0" smtClean="0">
                <a:solidFill>
                  <a:schemeClr val="tx1">
                    <a:lumMod val="65000"/>
                  </a:schemeClr>
                </a:solidFill>
                <a:ea typeface="Calibri"/>
                <a:cs typeface="Calibri"/>
                <a:sym typeface="Calibri"/>
              </a:rPr>
              <a:t>Machines</a:t>
            </a:r>
            <a:endParaRPr lang="en-NZ" sz="1600" b="1" i="1" dirty="0">
              <a:solidFill>
                <a:schemeClr val="tx1">
                  <a:lumMod val="65000"/>
                </a:schemeClr>
              </a:solidFill>
              <a:ea typeface="Calibri"/>
              <a:cs typeface="Calibri"/>
              <a:sym typeface="Calibri"/>
            </a:endParaRPr>
          </a:p>
        </p:txBody>
      </p:sp>
      <p:sp>
        <p:nvSpPr>
          <p:cNvPr id="6" name="Text Placeholder 6"/>
          <p:cNvSpPr txBox="1">
            <a:spLocks/>
          </p:cNvSpPr>
          <p:nvPr/>
        </p:nvSpPr>
        <p:spPr>
          <a:xfrm>
            <a:off x="157355" y="2057400"/>
            <a:ext cx="4239491" cy="44413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dirty="0" smtClean="0">
                <a:sym typeface="Calibri"/>
              </a:rPr>
              <a:t>Lead Agency: Te Karere &amp; Te Kohao Health </a:t>
            </a:r>
          </a:p>
          <a:p>
            <a:r>
              <a:rPr lang="en-NZ" sz="2000" dirty="0" smtClean="0">
                <a:sym typeface="Calibri"/>
              </a:rPr>
              <a:t>Date: 21 November, 2019 </a:t>
            </a:r>
          </a:p>
          <a:p>
            <a:r>
              <a:rPr lang="en-NZ" sz="2000" dirty="0" smtClean="0"/>
              <a:t>Sky City is looking to increase the number of its pokie machines at their Hamilton casino.  But one reformed gambling addict says its not worth the harm and has taken his concerns to the Gambling Commission</a:t>
            </a:r>
          </a:p>
          <a:p>
            <a:endParaRPr lang="en-NZ" sz="1800" dirty="0" smtClean="0">
              <a:sym typeface="Calibri"/>
            </a:endParaRPr>
          </a:p>
          <a:p>
            <a:endParaRPr lang="en-NZ" dirty="0"/>
          </a:p>
        </p:txBody>
      </p:sp>
      <p:pic>
        <p:nvPicPr>
          <p:cNvPr id="9" name="Z260jw34wrU"/>
          <p:cNvPicPr>
            <a:picLocks noGrp="1" noRot="1" noChangeAspect="1"/>
          </p:cNvPicPr>
          <p:nvPr>
            <p:ph idx="1"/>
            <a:videoFile r:link="rId1"/>
          </p:nvPr>
        </p:nvPicPr>
        <p:blipFill>
          <a:blip r:embed="rId4"/>
          <a:stretch>
            <a:fillRect/>
          </a:stretch>
        </p:blipFill>
        <p:spPr>
          <a:xfrm>
            <a:off x="4396846" y="2057400"/>
            <a:ext cx="6280031" cy="3532517"/>
          </a:xfrm>
          <a:prstGeom prst="rect">
            <a:avLst/>
          </a:prstGeom>
        </p:spPr>
      </p:pic>
    </p:spTree>
    <p:extLst>
      <p:ext uri="{BB962C8B-B14F-4D97-AF65-F5344CB8AC3E}">
        <p14:creationId xmlns:p14="http://schemas.microsoft.com/office/powerpoint/2010/main" val="311213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ctr"/>
            <a:r>
              <a:rPr lang="en-US" sz="4000" b="1" dirty="0" smtClean="0"/>
              <a:t>Potential Stakeholders</a:t>
            </a:r>
            <a:endParaRPr lang="en-US" sz="4000" b="1" dirty="0"/>
          </a:p>
        </p:txBody>
      </p:sp>
      <p:sp>
        <p:nvSpPr>
          <p:cNvPr id="8" name="Rectangle 7"/>
          <p:cNvSpPr/>
          <p:nvPr/>
        </p:nvSpPr>
        <p:spPr>
          <a:xfrm>
            <a:off x="1507057" y="1491171"/>
            <a:ext cx="9025486" cy="954107"/>
          </a:xfrm>
          <a:prstGeom prst="rect">
            <a:avLst/>
          </a:prstGeom>
        </p:spPr>
        <p:txBody>
          <a:bodyPr wrap="square">
            <a:spAutoFit/>
          </a:bodyPr>
          <a:lstStyle/>
          <a:p>
            <a:pPr algn="ctr"/>
            <a:r>
              <a:rPr lang="en-NZ" sz="2800" dirty="0">
                <a:ea typeface="Calibri"/>
                <a:cs typeface="Calibri"/>
                <a:sym typeface="Calibri"/>
              </a:rPr>
              <a:t>Key stakeholders reflect the project that you are delivering on, examples of stakeholders can be…. </a:t>
            </a:r>
          </a:p>
        </p:txBody>
      </p:sp>
      <p:pic>
        <p:nvPicPr>
          <p:cNvPr id="9"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8911" y="2623083"/>
            <a:ext cx="5306291" cy="2822752"/>
          </a:xfrm>
        </p:spPr>
      </p:pic>
      <p:pic>
        <p:nvPicPr>
          <p:cNvPr id="10"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166" y="2623083"/>
            <a:ext cx="5090601" cy="2859272"/>
          </a:xfrm>
          <a:prstGeom prst="rect">
            <a:avLst/>
          </a:prstGeom>
        </p:spPr>
      </p:pic>
    </p:spTree>
    <p:extLst>
      <p:ext uri="{BB962C8B-B14F-4D97-AF65-F5344CB8AC3E}">
        <p14:creationId xmlns:p14="http://schemas.microsoft.com/office/powerpoint/2010/main" val="30964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ctr"/>
            <a:r>
              <a:rPr lang="en-US" sz="4000" b="1" dirty="0" smtClean="0"/>
              <a:t>Potential Stakeholders</a:t>
            </a:r>
            <a:endParaRPr lang="en-US" sz="4000" b="1" dirty="0"/>
          </a:p>
        </p:txBody>
      </p:sp>
      <p:pic>
        <p:nvPicPr>
          <p:cNvPr id="10" name="Picture 9"/>
          <p:cNvPicPr>
            <a:picLocks noChangeAspect="1"/>
          </p:cNvPicPr>
          <p:nvPr/>
        </p:nvPicPr>
        <p:blipFill>
          <a:blip r:embed="rId3"/>
          <a:stretch>
            <a:fillRect/>
          </a:stretch>
        </p:blipFill>
        <p:spPr>
          <a:xfrm>
            <a:off x="780682" y="862361"/>
            <a:ext cx="9884666" cy="5552294"/>
          </a:xfrm>
          <a:prstGeom prst="rect">
            <a:avLst/>
          </a:prstGeom>
        </p:spPr>
      </p:pic>
      <p:sp>
        <p:nvSpPr>
          <p:cNvPr id="11" name="TextBox 10"/>
          <p:cNvSpPr txBox="1"/>
          <p:nvPr/>
        </p:nvSpPr>
        <p:spPr>
          <a:xfrm>
            <a:off x="4454169" y="3195868"/>
            <a:ext cx="2329654" cy="923330"/>
          </a:xfrm>
          <a:prstGeom prst="rect">
            <a:avLst/>
          </a:prstGeom>
          <a:solidFill>
            <a:schemeClr val="bg1"/>
          </a:solidFill>
        </p:spPr>
        <p:txBody>
          <a:bodyPr wrap="square" rtlCol="0">
            <a:spAutoFit/>
          </a:bodyPr>
          <a:lstStyle/>
          <a:p>
            <a:pPr algn="ctr"/>
            <a:r>
              <a:rPr lang="mi-NZ" dirty="0" smtClean="0"/>
              <a:t>PGPH-01 Policy Development and Implementation</a:t>
            </a:r>
            <a:endParaRPr lang="en-NZ" dirty="0"/>
          </a:p>
        </p:txBody>
      </p:sp>
      <p:sp>
        <p:nvSpPr>
          <p:cNvPr id="12" name="TextBox 11"/>
          <p:cNvSpPr txBox="1"/>
          <p:nvPr/>
        </p:nvSpPr>
        <p:spPr>
          <a:xfrm>
            <a:off x="2079318" y="2154413"/>
            <a:ext cx="1522863" cy="2246769"/>
          </a:xfrm>
          <a:prstGeom prst="rect">
            <a:avLst/>
          </a:prstGeom>
          <a:noFill/>
        </p:spPr>
        <p:txBody>
          <a:bodyPr wrap="square" rtlCol="0">
            <a:spAutoFit/>
          </a:bodyPr>
          <a:lstStyle/>
          <a:p>
            <a:r>
              <a:rPr lang="en-NZ" sz="1400" b="1" dirty="0" smtClean="0">
                <a:solidFill>
                  <a:schemeClr val="bg1"/>
                </a:solidFill>
              </a:rPr>
              <a:t>PGPH-05</a:t>
            </a:r>
          </a:p>
          <a:p>
            <a:r>
              <a:rPr lang="en-NZ" sz="1400" b="1" dirty="0" smtClean="0">
                <a:solidFill>
                  <a:schemeClr val="bg1"/>
                </a:solidFill>
              </a:rPr>
              <a:t>Screening Environments</a:t>
            </a:r>
          </a:p>
          <a:p>
            <a:r>
              <a:rPr lang="en-NZ" sz="1400" dirty="0" smtClean="0"/>
              <a:t>Working with other organisations to develop policy recommendations e.g. the Te Ngira Collective</a:t>
            </a:r>
            <a:endParaRPr lang="en-NZ" sz="1400" dirty="0"/>
          </a:p>
        </p:txBody>
      </p:sp>
      <p:sp>
        <p:nvSpPr>
          <p:cNvPr id="13" name="TextBox 12"/>
          <p:cNvSpPr txBox="1"/>
          <p:nvPr/>
        </p:nvSpPr>
        <p:spPr>
          <a:xfrm>
            <a:off x="4134340" y="1412345"/>
            <a:ext cx="2973042" cy="1015663"/>
          </a:xfrm>
          <a:prstGeom prst="rect">
            <a:avLst/>
          </a:prstGeom>
          <a:noFill/>
        </p:spPr>
        <p:txBody>
          <a:bodyPr wrap="square" rtlCol="0">
            <a:spAutoFit/>
          </a:bodyPr>
          <a:lstStyle/>
          <a:p>
            <a:r>
              <a:rPr lang="en-NZ" sz="1200" b="1" dirty="0" smtClean="0">
                <a:solidFill>
                  <a:schemeClr val="bg1"/>
                </a:solidFill>
              </a:rPr>
              <a:t>PG PH-02 – Safe Gambling Environments</a:t>
            </a:r>
          </a:p>
          <a:p>
            <a:r>
              <a:rPr lang="en-NZ" sz="1200" dirty="0" smtClean="0"/>
              <a:t>Creating policy that reduces gambling harm to be implemented for environments</a:t>
            </a:r>
          </a:p>
          <a:p>
            <a:r>
              <a:rPr lang="en-NZ" sz="1200" dirty="0" smtClean="0"/>
              <a:t> e.g. Sinking Lid Policy to reduce new pokies at venues</a:t>
            </a:r>
          </a:p>
        </p:txBody>
      </p:sp>
      <p:sp>
        <p:nvSpPr>
          <p:cNvPr id="14" name="TextBox 13"/>
          <p:cNvSpPr txBox="1"/>
          <p:nvPr/>
        </p:nvSpPr>
        <p:spPr>
          <a:xfrm>
            <a:off x="7784111" y="2122875"/>
            <a:ext cx="1535501" cy="2893100"/>
          </a:xfrm>
          <a:prstGeom prst="rect">
            <a:avLst/>
          </a:prstGeom>
          <a:noFill/>
        </p:spPr>
        <p:txBody>
          <a:bodyPr wrap="square" rtlCol="0">
            <a:spAutoFit/>
          </a:bodyPr>
          <a:lstStyle/>
          <a:p>
            <a:r>
              <a:rPr lang="en-NZ" sz="1400" b="1" dirty="0" smtClean="0">
                <a:solidFill>
                  <a:schemeClr val="bg1"/>
                </a:solidFill>
              </a:rPr>
              <a:t>PGPH-03 Supportive Communities</a:t>
            </a:r>
          </a:p>
          <a:p>
            <a:r>
              <a:rPr lang="en-NZ" sz="1400" dirty="0" smtClean="0"/>
              <a:t>Working with communities to get their voice included in the development of policy e.g. community workshops that inform submissions</a:t>
            </a:r>
            <a:endParaRPr lang="en-NZ" sz="1400" dirty="0"/>
          </a:p>
        </p:txBody>
      </p:sp>
      <p:sp>
        <p:nvSpPr>
          <p:cNvPr id="15" name="TextBox 14"/>
          <p:cNvSpPr txBox="1"/>
          <p:nvPr/>
        </p:nvSpPr>
        <p:spPr>
          <a:xfrm>
            <a:off x="4236493" y="4662113"/>
            <a:ext cx="2973043" cy="1384995"/>
          </a:xfrm>
          <a:prstGeom prst="rect">
            <a:avLst/>
          </a:prstGeom>
          <a:noFill/>
        </p:spPr>
        <p:txBody>
          <a:bodyPr wrap="square" rtlCol="0">
            <a:spAutoFit/>
          </a:bodyPr>
          <a:lstStyle/>
          <a:p>
            <a:r>
              <a:rPr lang="en-NZ" sz="1400" b="1" dirty="0" smtClean="0">
                <a:solidFill>
                  <a:schemeClr val="bg1"/>
                </a:solidFill>
              </a:rPr>
              <a:t>PG</a:t>
            </a:r>
            <a:r>
              <a:rPr lang="mi-NZ" sz="1400" b="1" dirty="0" smtClean="0">
                <a:solidFill>
                  <a:schemeClr val="bg1"/>
                </a:solidFill>
              </a:rPr>
              <a:t>PH-04 – Aware Communities</a:t>
            </a:r>
          </a:p>
          <a:p>
            <a:r>
              <a:rPr lang="mi-NZ" sz="1400" dirty="0" smtClean="0"/>
              <a:t>Promoting the harms of gambling and creating awareness through developing programmes and resources e.g. Community submission templates</a:t>
            </a:r>
            <a:endParaRPr lang="en-NZ" sz="1400" dirty="0"/>
          </a:p>
        </p:txBody>
      </p:sp>
    </p:spTree>
    <p:extLst>
      <p:ext uri="{BB962C8B-B14F-4D97-AF65-F5344CB8AC3E}">
        <p14:creationId xmlns:p14="http://schemas.microsoft.com/office/powerpoint/2010/main" val="240752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1AF57-428A-3D45-8371-5170ABC633F2}"/>
              </a:ext>
            </a:extLst>
          </p:cNvPr>
          <p:cNvSpPr txBox="1"/>
          <p:nvPr/>
        </p:nvSpPr>
        <p:spPr>
          <a:xfrm>
            <a:off x="3248366" y="192525"/>
            <a:ext cx="7710616" cy="707886"/>
          </a:xfrm>
          <a:prstGeom prst="rect">
            <a:avLst/>
          </a:prstGeom>
          <a:noFill/>
        </p:spPr>
        <p:txBody>
          <a:bodyPr wrap="square" rtlCol="0">
            <a:spAutoFit/>
          </a:bodyPr>
          <a:lstStyle/>
          <a:p>
            <a:pPr algn="r"/>
            <a:r>
              <a:rPr lang="en-US" sz="4000" b="1"/>
              <a:t>Alignment to Objectives</a:t>
            </a:r>
            <a:endParaRPr lang="en-US" sz="4000" b="1" dirty="0"/>
          </a:p>
        </p:txBody>
      </p:sp>
      <p:sp>
        <p:nvSpPr>
          <p:cNvPr id="16" name="Rectangle 15"/>
          <p:cNvSpPr/>
          <p:nvPr/>
        </p:nvSpPr>
        <p:spPr>
          <a:xfrm>
            <a:off x="554182" y="1122084"/>
            <a:ext cx="10196945" cy="5262979"/>
          </a:xfrm>
          <a:prstGeom prst="rect">
            <a:avLst/>
          </a:prstGeom>
        </p:spPr>
        <p:txBody>
          <a:bodyPr wrap="square">
            <a:spAutoFit/>
          </a:bodyPr>
          <a:lstStyle/>
          <a:p>
            <a:pPr lvl="0"/>
            <a:r>
              <a:rPr lang="en-NZ" sz="2400" b="1" dirty="0">
                <a:solidFill>
                  <a:schemeClr val="tx1">
                    <a:lumMod val="65000"/>
                  </a:schemeClr>
                </a:solidFill>
                <a:latin typeface="Calibri" panose="020F0502020204030204" pitchFamily="34" charset="0"/>
                <a:ea typeface="Calibri"/>
                <a:cs typeface="Calibri" panose="020F0502020204030204" pitchFamily="34" charset="0"/>
                <a:sym typeface="Calibri"/>
              </a:rPr>
              <a:t>Examples of alignment to Strategic Prevention &amp; Minimisation of Gambling Harm Objectives</a:t>
            </a:r>
          </a:p>
          <a:p>
            <a:pPr lvl="0"/>
            <a:endParaRPr lang="en-NZ" sz="2400" b="1" dirty="0">
              <a:solidFill>
                <a:schemeClr val="tx1">
                  <a:lumMod val="65000"/>
                </a:schemeClr>
              </a:solidFill>
              <a:latin typeface="Calibri" panose="020F0502020204030204" pitchFamily="34" charset="0"/>
              <a:ea typeface="Calibri"/>
              <a:cs typeface="Calibri" panose="020F0502020204030204" pitchFamily="34" charset="0"/>
              <a:sym typeface="Calibri"/>
            </a:endParaRPr>
          </a:p>
          <a:p>
            <a:pPr marL="571500" lvl="1">
              <a:buClr>
                <a:schemeClr val="dk1"/>
              </a:buClr>
              <a:buSzPts val="1800"/>
            </a:pPr>
            <a:r>
              <a:rPr lang="en-NZ" sz="2400" dirty="0">
                <a:solidFill>
                  <a:schemeClr val="tx1">
                    <a:lumMod val="65000"/>
                  </a:schemeClr>
                </a:solidFill>
                <a:latin typeface="Calibri" panose="020F0502020204030204" pitchFamily="34" charset="0"/>
                <a:ea typeface="Calibri"/>
                <a:cs typeface="Calibri" panose="020F0502020204030204" pitchFamily="34" charset="0"/>
                <a:sym typeface="Calibri"/>
              </a:rPr>
              <a:t>Objective 4 – Healthy policy at the national, regional and local level</a:t>
            </a:r>
          </a:p>
          <a:p>
            <a:pPr marL="571500" lvl="1">
              <a:buClr>
                <a:schemeClr val="dk1"/>
              </a:buClr>
              <a:buSzPts val="1800"/>
            </a:pPr>
            <a:r>
              <a:rPr lang="en-NZ" sz="2400" dirty="0">
                <a:solidFill>
                  <a:schemeClr val="tx1">
                    <a:lumMod val="65000"/>
                  </a:schemeClr>
                </a:solidFill>
                <a:latin typeface="Calibri" panose="020F0502020204030204" pitchFamily="34" charset="0"/>
                <a:ea typeface="Calibri"/>
                <a:cs typeface="Calibri" panose="020F0502020204030204" pitchFamily="34" charset="0"/>
                <a:sym typeface="Calibri"/>
              </a:rPr>
              <a:t>prevents and minimises gambling </a:t>
            </a:r>
            <a:endParaRPr lang="en-NZ" sz="2400" dirty="0" smtClean="0">
              <a:solidFill>
                <a:schemeClr val="tx1">
                  <a:lumMod val="65000"/>
                </a:schemeClr>
              </a:solidFill>
              <a:latin typeface="Calibri" panose="020F0502020204030204" pitchFamily="34" charset="0"/>
              <a:ea typeface="Calibri"/>
              <a:cs typeface="Calibri" panose="020F0502020204030204" pitchFamily="34" charset="0"/>
              <a:sym typeface="Calibri"/>
            </a:endParaRPr>
          </a:p>
          <a:p>
            <a:pPr marL="914400" lvl="1" indent="-342900">
              <a:buClr>
                <a:schemeClr val="dk1"/>
              </a:buClr>
              <a:buSzPts val="1800"/>
              <a:buFont typeface="Arial" panose="020B0604020202020204" pitchFamily="34" charset="0"/>
              <a:buChar char="•"/>
            </a:pPr>
            <a:r>
              <a:rPr lang="en-NZ" sz="2400" i="1" dirty="0" smtClean="0">
                <a:solidFill>
                  <a:schemeClr val="tx1">
                    <a:lumMod val="65000"/>
                  </a:schemeClr>
                </a:solidFill>
                <a:latin typeface="Calibri" panose="020F0502020204030204" pitchFamily="34" charset="0"/>
                <a:ea typeface="Calibri"/>
                <a:cs typeface="Calibri" panose="020F0502020204030204" pitchFamily="34" charset="0"/>
                <a:sym typeface="Calibri"/>
              </a:rPr>
              <a:t>Indicates that preventing and minimising gambling harm relies on a foundation of relevant and effective public policy at a national, regional and local level</a:t>
            </a:r>
          </a:p>
          <a:p>
            <a:pPr marL="571500" lvl="1">
              <a:buClr>
                <a:schemeClr val="dk1"/>
              </a:buClr>
              <a:buSzPts val="1800"/>
            </a:pPr>
            <a:endParaRPr lang="en-NZ" sz="2400" i="1" dirty="0">
              <a:solidFill>
                <a:schemeClr val="tx1">
                  <a:lumMod val="65000"/>
                </a:schemeClr>
              </a:solidFill>
              <a:latin typeface="Calibri" panose="020F0502020204030204" pitchFamily="34" charset="0"/>
              <a:ea typeface="Calibri"/>
              <a:cs typeface="Calibri" panose="020F0502020204030204" pitchFamily="34" charset="0"/>
              <a:sym typeface="Calibri"/>
            </a:endParaRPr>
          </a:p>
          <a:p>
            <a:pPr marL="571500" lvl="1">
              <a:buClr>
                <a:schemeClr val="dk1"/>
              </a:buClr>
              <a:buSzPts val="1800"/>
            </a:pPr>
            <a:r>
              <a:rPr lang="en-NZ" sz="2400" dirty="0" smtClean="0">
                <a:solidFill>
                  <a:schemeClr val="tx1">
                    <a:lumMod val="65000"/>
                  </a:schemeClr>
                </a:solidFill>
                <a:latin typeface="Calibri" panose="020F0502020204030204" pitchFamily="34" charset="0"/>
                <a:ea typeface="Calibri"/>
                <a:cs typeface="Calibri" panose="020F0502020204030204" pitchFamily="34" charset="0"/>
                <a:sym typeface="Calibri"/>
              </a:rPr>
              <a:t>Objective 6 </a:t>
            </a:r>
            <a:r>
              <a:rPr lang="en-NZ" sz="2400" dirty="0">
                <a:solidFill>
                  <a:schemeClr val="tx1">
                    <a:lumMod val="65000"/>
                  </a:schemeClr>
                </a:solidFill>
                <a:latin typeface="Calibri" panose="020F0502020204030204" pitchFamily="34" charset="0"/>
                <a:ea typeface="Calibri"/>
                <a:cs typeface="Calibri" panose="020F0502020204030204" pitchFamily="34" charset="0"/>
                <a:sym typeface="Calibri"/>
              </a:rPr>
              <a:t>– A skilled workforce is developed to deliver effective services</a:t>
            </a:r>
          </a:p>
          <a:p>
            <a:pPr marL="571500" lvl="1">
              <a:buClr>
                <a:schemeClr val="dk1"/>
              </a:buClr>
              <a:buSzPts val="1800"/>
            </a:pPr>
            <a:r>
              <a:rPr lang="en-NZ" sz="2400" dirty="0">
                <a:solidFill>
                  <a:schemeClr val="tx1">
                    <a:lumMod val="65000"/>
                  </a:schemeClr>
                </a:solidFill>
                <a:latin typeface="Calibri" panose="020F0502020204030204" pitchFamily="34" charset="0"/>
                <a:ea typeface="Calibri"/>
                <a:cs typeface="Calibri" panose="020F0502020204030204" pitchFamily="34" charset="0"/>
                <a:sym typeface="Calibri"/>
              </a:rPr>
              <a:t>to prevent and minimise gambling </a:t>
            </a:r>
            <a:endParaRPr lang="en-NZ" sz="2400" dirty="0" smtClean="0">
              <a:solidFill>
                <a:schemeClr val="tx1">
                  <a:lumMod val="65000"/>
                </a:schemeClr>
              </a:solidFill>
              <a:latin typeface="Calibri" panose="020F0502020204030204" pitchFamily="34" charset="0"/>
              <a:ea typeface="Calibri"/>
              <a:cs typeface="Calibri" panose="020F0502020204030204" pitchFamily="34" charset="0"/>
              <a:sym typeface="Calibri"/>
            </a:endParaRPr>
          </a:p>
          <a:p>
            <a:pPr marL="914400" lvl="1" indent="-342900">
              <a:buClr>
                <a:schemeClr val="dk1"/>
              </a:buClr>
              <a:buSzPts val="1800"/>
              <a:buFont typeface="Arial" panose="020B0604020202020204" pitchFamily="34" charset="0"/>
              <a:buChar char="•"/>
            </a:pPr>
            <a:r>
              <a:rPr lang="en-NZ" sz="2400" i="1" dirty="0" smtClean="0">
                <a:solidFill>
                  <a:schemeClr val="tx1">
                    <a:lumMod val="65000"/>
                  </a:schemeClr>
                </a:solidFill>
                <a:latin typeface="Calibri" panose="020F0502020204030204" pitchFamily="34" charset="0"/>
                <a:ea typeface="Calibri"/>
                <a:cs typeface="Calibri" panose="020F0502020204030204" pitchFamily="34" charset="0"/>
                <a:sym typeface="Calibri"/>
              </a:rPr>
              <a:t>Establishing a Prevention and Minimisation Gambling Harm workforce that is diverse and has a robust health equity, cultural competency and health literacy focus.</a:t>
            </a:r>
            <a:endParaRPr lang="en-NZ" sz="2400" i="1" dirty="0">
              <a:solidFill>
                <a:schemeClr val="tx1">
                  <a:lumMod val="65000"/>
                </a:schemeClr>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3799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 Kakano Master PowerPoint Presentation 2021-2022" id="{5AFE6EA4-2318-EF4E-9498-6935F2EA1DE2}" vid="{B42A4F1F-F758-4244-ACD9-1D8998D8E6E7}"/>
    </a:ext>
  </a:extLst>
</a:theme>
</file>

<file path=docProps/app.xml><?xml version="1.0" encoding="utf-8"?>
<Properties xmlns="http://schemas.openxmlformats.org/officeDocument/2006/extended-properties" xmlns:vt="http://schemas.openxmlformats.org/officeDocument/2006/docPropsVTypes">
  <Template>Te Kakano Master PowerPoint Presentation 2021-2022</Template>
  <TotalTime>106</TotalTime>
  <Words>453</Words>
  <Application>Microsoft Office PowerPoint</Application>
  <PresentationFormat>Widescreen</PresentationFormat>
  <Paragraphs>49</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Selah Hart</dc:creator>
  <cp:lastModifiedBy>Selah Hart</cp:lastModifiedBy>
  <cp:revision>14</cp:revision>
  <dcterms:created xsi:type="dcterms:W3CDTF">2021-10-02T02:06:30Z</dcterms:created>
  <dcterms:modified xsi:type="dcterms:W3CDTF">2021-10-13T00:17:34Z</dcterms:modified>
</cp:coreProperties>
</file>