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1" r:id="rId4"/>
    <p:sldId id="264" r:id="rId5"/>
    <p:sldId id="262" r:id="rId6"/>
    <p:sldId id="266" r:id="rId7"/>
    <p:sldId id="26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60"/>
    <p:restoredTop sz="96715"/>
  </p:normalViewPr>
  <p:slideViewPr>
    <p:cSldViewPr snapToGrid="0" snapToObjects="1">
      <p:cViewPr varScale="1">
        <p:scale>
          <a:sx n="46" d="100"/>
          <a:sy n="46" d="100"/>
        </p:scale>
        <p:origin x="64" y="9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32BCC-94F9-9C4A-BBC5-E2FF96A45B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8D53D1-4DBC-394A-9458-71C63585C2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55DCBC-CAEF-4443-BDAA-AF215697D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7DD7B-9EFE-984F-878B-ADE6D8735710}" type="datetimeFigureOut">
              <a:rPr lang="en-US" smtClean="0"/>
              <a:t>10/13/2021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B40FC9-0CA3-1344-B657-1F15897FC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259562-C18A-8149-B3AB-5A370B71D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8501-62AD-D64E-BC51-ABD804D789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144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F4A47-908D-B247-B996-A6E046079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851450-ACB0-2943-9AAB-FD99056DB1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5C5D32-039D-984F-BA6F-32C25CE37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7DD7B-9EFE-984F-878B-ADE6D8735710}" type="datetimeFigureOut">
              <a:rPr lang="en-US" smtClean="0"/>
              <a:t>10/13/2021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2D3C83-D4DA-1C46-9BFA-A66152BC3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53BC9D-CB03-F44D-B6E9-8534EF154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8501-62AD-D64E-BC51-ABD804D789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817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DBED41-CF90-5B4A-8A4D-E7259518B5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98BE63-C715-4449-997A-DCDD899CE9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7961B9-6F08-0540-A577-D09F7E72E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7DD7B-9EFE-984F-878B-ADE6D8735710}" type="datetimeFigureOut">
              <a:rPr lang="en-US" smtClean="0"/>
              <a:t>10/13/2021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F6BB12-33EB-0345-8B68-9674BBB30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1D2622-A5C3-C443-9D67-E96CAE177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8501-62AD-D64E-BC51-ABD804D789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075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EAE5B-83BE-8943-84CE-F9EFE4292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0787E-E252-CB46-AFBC-2893AD9F17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4ACB34-5AC2-3049-A268-8101562B9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7DD7B-9EFE-984F-878B-ADE6D8735710}" type="datetimeFigureOut">
              <a:rPr lang="en-US" smtClean="0"/>
              <a:t>10/13/2021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33F194-616F-E046-88AD-31C409111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929D9D-C758-7746-ABE3-959CB753E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8501-62AD-D64E-BC51-ABD804D789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675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1AEBC-3525-7649-A481-E29855315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9E8A69-8B84-064E-B0C1-3BDE409FEE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0B9354-EEB8-E14B-8B6C-CE0AE0DA0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7DD7B-9EFE-984F-878B-ADE6D8735710}" type="datetimeFigureOut">
              <a:rPr lang="en-US" smtClean="0"/>
              <a:t>10/13/2021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A93D6C-0454-FB4B-8F1C-FAA3EF201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EC32D-C101-0B41-870B-83A8A986C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8501-62AD-D64E-BC51-ABD804D789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953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46227-AFE1-7048-B07F-EB503325F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AB8817-64EA-8747-BFEC-5DFFBE669D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1996C4-AD78-0446-AB01-763A642A7B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2D0C68-D792-C147-9E6E-54D2E8BE0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7DD7B-9EFE-984F-878B-ADE6D8735710}" type="datetimeFigureOut">
              <a:rPr lang="en-US" smtClean="0"/>
              <a:t>10/13/2021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EA18BC-C345-F444-9857-060053303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FA6521-1D62-934A-B43A-0B17FAB6D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8501-62AD-D64E-BC51-ABD804D789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026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A3594-E41D-B84E-BC80-FE689BC84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5A4398-71AE-6049-8928-3491F45F9B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05439C-D2EB-294F-A78C-5EFA4CC8A8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FC17BE-9303-3146-BFAF-82D325303D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D9536C-85EF-164D-8CA1-9E4C424243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321804D-D0D4-2A46-9694-E6E1E3E5A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7DD7B-9EFE-984F-878B-ADE6D8735710}" type="datetimeFigureOut">
              <a:rPr lang="en-US" smtClean="0"/>
              <a:t>10/13/2021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C14836-0950-9049-92DB-936F5D924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74E476-1A0A-9B4C-83CE-F382EAA54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8501-62AD-D64E-BC51-ABD804D789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555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48161-30FB-C04C-8950-EEC5103F5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E6C0C4-A984-FC44-876C-E53FC2136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7DD7B-9EFE-984F-878B-ADE6D8735710}" type="datetimeFigureOut">
              <a:rPr lang="en-US" smtClean="0"/>
              <a:t>10/13/2021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1029E0-DCFB-F44A-98B7-7F24B602E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A8E5BC-B1CF-A74D-A449-5E0C4D2A8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8501-62AD-D64E-BC51-ABD804D789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696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A2389D-41EE-C24E-ACD2-9F8C72CA5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7DD7B-9EFE-984F-878B-ADE6D8735710}" type="datetimeFigureOut">
              <a:rPr lang="en-US" smtClean="0"/>
              <a:t>10/13/2021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E4B0C3-9043-124E-B443-2F07A85EF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684BE1-B069-9249-ACCA-86D3020C5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8501-62AD-D64E-BC51-ABD804D789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67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3E692-4B71-CB46-9A52-DD3737D4A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8D5B40-6E02-2C40-8C97-B24AE6CCAF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1410E2-7271-204F-9EC6-9010CF2B30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47DAB2-4316-484C-9FE0-0C2490797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7DD7B-9EFE-984F-878B-ADE6D8735710}" type="datetimeFigureOut">
              <a:rPr lang="en-US" smtClean="0"/>
              <a:t>10/13/2021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3781E0-40BF-EA4D-959B-403281FD2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FD6B10-35CD-0C4E-9E79-2C07D4E2E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8501-62AD-D64E-BC51-ABD804D789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64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3198C-D781-674C-9FF2-5996B6F85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C7C56C-7B4E-FA46-B930-B59D0E1B12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D5F570-53DB-E346-B35E-D73F83FA77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7F76BC-368A-744A-980E-7C6C64952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7DD7B-9EFE-984F-878B-ADE6D8735710}" type="datetimeFigureOut">
              <a:rPr lang="en-US" smtClean="0"/>
              <a:t>10/13/2021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BB435C-D22B-E340-A6AD-7E79AB329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E0CD74-3DCB-8044-86C7-86B715865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8501-62AD-D64E-BC51-ABD804D789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4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BEF13D-5B1A-D44A-B667-7A1664D90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1A2DEC-0F57-E54A-A83F-341A6BC231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3908D6-CF68-284E-807E-1A803587D1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7DD7B-9EFE-984F-878B-ADE6D8735710}" type="datetimeFigureOut">
              <a:rPr lang="en-US" smtClean="0"/>
              <a:t>10/13/2021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78DDB3-9C4A-2342-BFD7-DB5A05E32A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2A04CC-BADD-3641-8EB0-C34D50EE3D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248501-62AD-D64E-BC51-ABD804D789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151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nsfl.health.govt.nz/system/files/documents/specifications/problemgamblingserviceprogramme.doc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s://www.facebook.com/watch/?v=2135619580067320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hetaumata.co.nz/service-providers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571AD1F-3596-D34B-A799-54A5FB76230A}"/>
              </a:ext>
            </a:extLst>
          </p:cNvPr>
          <p:cNvSpPr txBox="1"/>
          <p:nvPr/>
        </p:nvSpPr>
        <p:spPr>
          <a:xfrm>
            <a:off x="2261287" y="4114800"/>
            <a:ext cx="7710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 Supportive Communities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18670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420" y="803564"/>
            <a:ext cx="10058400" cy="565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71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3F1AF57-428A-3D45-8371-5170ABC633F2}"/>
              </a:ext>
            </a:extLst>
          </p:cNvPr>
          <p:cNvSpPr txBox="1"/>
          <p:nvPr/>
        </p:nvSpPr>
        <p:spPr>
          <a:xfrm>
            <a:off x="3449257" y="241016"/>
            <a:ext cx="77106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 smtClean="0"/>
              <a:t>Introduction to Supportive Communities</a:t>
            </a:r>
            <a:endParaRPr lang="en-US" sz="4000" b="1" dirty="0"/>
          </a:p>
        </p:txBody>
      </p:sp>
      <p:sp>
        <p:nvSpPr>
          <p:cNvPr id="7" name="Google Shape;138;p26"/>
          <p:cNvSpPr txBox="1">
            <a:spLocks/>
          </p:cNvSpPr>
          <p:nvPr/>
        </p:nvSpPr>
        <p:spPr>
          <a:xfrm>
            <a:off x="361534" y="2068828"/>
            <a:ext cx="5106567" cy="147136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51431" tIns="25706" rIns="51431" bIns="25706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SzPts val="1800"/>
              <a:buNone/>
            </a:pPr>
            <a:r>
              <a:rPr lang="en-NZ" dirty="0">
                <a:solidFill>
                  <a:schemeClr val="tx1">
                    <a:lumMod val="65000"/>
                  </a:schemeClr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“People live in communities that provide strong protective factors and support individual and family resiliency.”</a:t>
            </a:r>
          </a:p>
          <a:p>
            <a:pPr marL="0" indent="0" algn="ctr">
              <a:spcBef>
                <a:spcPts val="0"/>
              </a:spcBef>
              <a:buSzPts val="1800"/>
              <a:buNone/>
            </a:pPr>
            <a:endParaRPr lang="en-NZ" sz="2000" dirty="0">
              <a:solidFill>
                <a:schemeClr val="tx1">
                  <a:lumMod val="65000"/>
                </a:schemeClr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hlinkClick r:id="rId3" action="ppaction://hlinksldjump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8166" y="1996625"/>
            <a:ext cx="5116611" cy="308277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88521" y="6025074"/>
            <a:ext cx="103516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i="1" dirty="0">
                <a:hlinkClick r:id="rId5"/>
              </a:rPr>
              <a:t>https://nsfl.health.govt.nz/system/files/documents/specifications/problemgamblingserviceprogramme.doc</a:t>
            </a:r>
            <a:endParaRPr lang="en-NZ" i="1" dirty="0"/>
          </a:p>
        </p:txBody>
      </p:sp>
    </p:spTree>
    <p:extLst>
      <p:ext uri="{BB962C8B-B14F-4D97-AF65-F5344CB8AC3E}">
        <p14:creationId xmlns:p14="http://schemas.microsoft.com/office/powerpoint/2010/main" val="390476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3F1AF57-428A-3D45-8371-5170ABC633F2}"/>
              </a:ext>
            </a:extLst>
          </p:cNvPr>
          <p:cNvSpPr txBox="1"/>
          <p:nvPr/>
        </p:nvSpPr>
        <p:spPr>
          <a:xfrm>
            <a:off x="3248366" y="192525"/>
            <a:ext cx="7710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 smtClean="0"/>
              <a:t>Korero Pono</a:t>
            </a:r>
            <a:r>
              <a:rPr lang="en-US" sz="4000" b="1" dirty="0"/>
              <a:t> </a:t>
            </a:r>
            <a:r>
              <a:rPr lang="en-US" sz="4000" b="1" dirty="0" smtClean="0"/>
              <a:t>- Real Talk</a:t>
            </a:r>
            <a:endParaRPr lang="en-US" sz="4000" b="1" dirty="0"/>
          </a:p>
        </p:txBody>
      </p:sp>
      <p:sp>
        <p:nvSpPr>
          <p:cNvPr id="7" name="Google Shape;138;p26"/>
          <p:cNvSpPr txBox="1">
            <a:spLocks/>
          </p:cNvSpPr>
          <p:nvPr/>
        </p:nvSpPr>
        <p:spPr>
          <a:xfrm>
            <a:off x="242455" y="1604342"/>
            <a:ext cx="4281054" cy="291916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51431" tIns="25706" rIns="51431" bIns="25706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SzPts val="1800"/>
              <a:buNone/>
            </a:pPr>
            <a:r>
              <a:rPr lang="en-NZ" dirty="0" smtClean="0">
                <a:solidFill>
                  <a:schemeClr val="tx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Video Example of Community Engagement</a:t>
            </a:r>
          </a:p>
          <a:p>
            <a:pPr marL="0" indent="0" algn="ctr">
              <a:spcBef>
                <a:spcPts val="0"/>
              </a:spcBef>
              <a:buSzPts val="1800"/>
              <a:buNone/>
            </a:pPr>
            <a:endParaRPr lang="en-NZ" sz="2000" dirty="0">
              <a:solidFill>
                <a:schemeClr val="tx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spcBef>
                <a:spcPts val="0"/>
              </a:spcBef>
              <a:buSzPts val="1800"/>
              <a:buNone/>
            </a:pPr>
            <a:endParaRPr lang="en-NZ" sz="2000" dirty="0">
              <a:solidFill>
                <a:schemeClr val="tx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spcBef>
                <a:spcPts val="0"/>
              </a:spcBef>
              <a:buSzPts val="1800"/>
              <a:buNone/>
            </a:pPr>
            <a:endParaRPr lang="en-GB" sz="2000" dirty="0">
              <a:solidFill>
                <a:schemeClr val="tx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spcBef>
                <a:spcPts val="0"/>
              </a:spcBef>
              <a:buSzPts val="1800"/>
              <a:buNone/>
            </a:pPr>
            <a:endParaRPr lang="en-GB" sz="2000" dirty="0">
              <a:solidFill>
                <a:schemeClr val="tx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  <a:hlinkClick r:id="rId3" action="ppaction://hlinksldjump"/>
            </a:endParaRPr>
          </a:p>
          <a:p>
            <a:pPr marL="0" indent="0" algn="ctr">
              <a:spcBef>
                <a:spcPts val="0"/>
              </a:spcBef>
              <a:buSzPts val="1800"/>
              <a:buNone/>
            </a:pPr>
            <a:endParaRPr lang="en-NZ" sz="2000" dirty="0" smtClean="0">
              <a:solidFill>
                <a:schemeClr val="tx1">
                  <a:lumMod val="65000"/>
                </a:schemeClr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hlinkClick r:id="rId3" action="ppaction://hlinksldjump"/>
            </a:endParaRPr>
          </a:p>
        </p:txBody>
      </p:sp>
      <p:pic>
        <p:nvPicPr>
          <p:cNvPr id="10" name="Google Shape;151;p27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16712" y="1604342"/>
            <a:ext cx="6442270" cy="3671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140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3F1AF57-428A-3D45-8371-5170ABC633F2}"/>
              </a:ext>
            </a:extLst>
          </p:cNvPr>
          <p:cNvSpPr txBox="1"/>
          <p:nvPr/>
        </p:nvSpPr>
        <p:spPr>
          <a:xfrm>
            <a:off x="3248366" y="192525"/>
            <a:ext cx="7710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 smtClean="0"/>
              <a:t>Potential Stakeholders</a:t>
            </a:r>
            <a:endParaRPr lang="en-US" sz="4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797860" y="2051829"/>
            <a:ext cx="35282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800" dirty="0" smtClean="0"/>
              <a:t>COMMUNITIES</a:t>
            </a:r>
            <a:endParaRPr lang="en-NZ" sz="2800" dirty="0"/>
          </a:p>
        </p:txBody>
      </p:sp>
      <p:sp>
        <p:nvSpPr>
          <p:cNvPr id="11" name="Rectangle 10"/>
          <p:cNvSpPr/>
          <p:nvPr/>
        </p:nvSpPr>
        <p:spPr>
          <a:xfrm>
            <a:off x="3693367" y="6118781"/>
            <a:ext cx="42198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NZ" i="1" dirty="0">
                <a:hlinkClick r:id="rId3"/>
              </a:rPr>
              <a:t>https://</a:t>
            </a:r>
            <a:r>
              <a:rPr lang="en-NZ" i="1" dirty="0" smtClean="0">
                <a:hlinkClick r:id="rId3"/>
              </a:rPr>
              <a:t>hetaumata.co.nz/service-providers</a:t>
            </a:r>
            <a:r>
              <a:rPr lang="en-NZ" i="1" dirty="0" smtClean="0"/>
              <a:t> </a:t>
            </a:r>
            <a:endParaRPr lang="en-NZ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854015" y="1237449"/>
            <a:ext cx="101049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dirty="0" smtClean="0"/>
              <a:t>Key Stakeholders reflect the project that you are delivering on</a:t>
            </a:r>
            <a:endParaRPr lang="en-NZ" sz="28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111" y="2509396"/>
            <a:ext cx="5799541" cy="3336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17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3F1AF57-428A-3D45-8371-5170ABC633F2}"/>
              </a:ext>
            </a:extLst>
          </p:cNvPr>
          <p:cNvSpPr txBox="1"/>
          <p:nvPr/>
        </p:nvSpPr>
        <p:spPr>
          <a:xfrm>
            <a:off x="3006436" y="36152"/>
            <a:ext cx="80494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/>
              <a:t>Relationship to Prevention Minimisation Gambling Harm Specifications</a:t>
            </a:r>
            <a:endParaRPr lang="en-US" sz="3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642" y="1037044"/>
            <a:ext cx="9627080" cy="54138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49306" y="1421764"/>
            <a:ext cx="28818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b="1" dirty="0" smtClean="0">
                <a:solidFill>
                  <a:schemeClr val="bg1"/>
                </a:solidFill>
              </a:rPr>
              <a:t>PGPH 01 – Policy Development &amp; Implementation</a:t>
            </a:r>
          </a:p>
          <a:p>
            <a:endParaRPr lang="en-NZ" sz="1200" dirty="0"/>
          </a:p>
          <a:p>
            <a:r>
              <a:rPr lang="en-NZ" sz="1200" dirty="0" smtClean="0"/>
              <a:t>Creating policy that is informed by the voice of the community</a:t>
            </a:r>
          </a:p>
          <a:p>
            <a:r>
              <a:rPr lang="en-NZ" sz="1200" dirty="0" smtClean="0"/>
              <a:t>e.g. community submission templates and community workshops</a:t>
            </a:r>
            <a:endParaRPr lang="en-NZ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4149305" y="4707148"/>
            <a:ext cx="28818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b="1" dirty="0" smtClean="0">
                <a:solidFill>
                  <a:schemeClr val="bg1"/>
                </a:solidFill>
              </a:rPr>
              <a:t>PGPH 04 – Aware Communities</a:t>
            </a:r>
          </a:p>
          <a:p>
            <a:endParaRPr lang="en-NZ" sz="1200" dirty="0" smtClean="0"/>
          </a:p>
          <a:p>
            <a:r>
              <a:rPr lang="en-NZ" sz="1200" dirty="0" smtClean="0"/>
              <a:t>Promoting the harms of gambling and creating awareness through developing programmes and resources</a:t>
            </a:r>
          </a:p>
          <a:p>
            <a:r>
              <a:rPr lang="en-NZ" sz="1200" dirty="0" smtClean="0"/>
              <a:t>e.g. resources that are relevant to the community you’re engaging with</a:t>
            </a:r>
            <a:endParaRPr lang="en-NZ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2165229" y="2258652"/>
            <a:ext cx="135434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b="1" dirty="0" smtClean="0">
                <a:solidFill>
                  <a:schemeClr val="bg1"/>
                </a:solidFill>
              </a:rPr>
              <a:t>PGPH 05 – Effective Screening Environments </a:t>
            </a:r>
          </a:p>
          <a:p>
            <a:endParaRPr lang="en-NZ" sz="1200" b="1" dirty="0" smtClean="0">
              <a:solidFill>
                <a:schemeClr val="bg1"/>
              </a:solidFill>
            </a:endParaRPr>
          </a:p>
          <a:p>
            <a:r>
              <a:rPr lang="en-NZ" sz="1200" dirty="0" smtClean="0"/>
              <a:t>Working with organisations to create safe brief screening environments that are community friendly </a:t>
            </a:r>
          </a:p>
          <a:p>
            <a:r>
              <a:rPr lang="en-NZ" sz="1200" dirty="0" smtClean="0"/>
              <a:t>e.g. gambling harm promotion in community environments</a:t>
            </a:r>
            <a:endParaRPr lang="en-NZ" sz="1200" dirty="0"/>
          </a:p>
        </p:txBody>
      </p:sp>
      <p:sp>
        <p:nvSpPr>
          <p:cNvPr id="7" name="Rectangle 6"/>
          <p:cNvSpPr/>
          <p:nvPr/>
        </p:nvSpPr>
        <p:spPr>
          <a:xfrm>
            <a:off x="7660909" y="2258652"/>
            <a:ext cx="1388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1200" b="1" dirty="0">
                <a:solidFill>
                  <a:schemeClr val="bg1"/>
                </a:solidFill>
              </a:rPr>
              <a:t>PGPH </a:t>
            </a:r>
            <a:r>
              <a:rPr lang="en-NZ" sz="1200" b="1" dirty="0" smtClean="0">
                <a:solidFill>
                  <a:schemeClr val="bg1"/>
                </a:solidFill>
              </a:rPr>
              <a:t>02 </a:t>
            </a:r>
            <a:r>
              <a:rPr lang="en-NZ" sz="1200" b="1" dirty="0">
                <a:solidFill>
                  <a:schemeClr val="bg1"/>
                </a:solidFill>
              </a:rPr>
              <a:t>– </a:t>
            </a:r>
            <a:r>
              <a:rPr lang="en-NZ" sz="1200" b="1" dirty="0" smtClean="0">
                <a:solidFill>
                  <a:schemeClr val="bg1"/>
                </a:solidFill>
              </a:rPr>
              <a:t>Safe Gambling Environments </a:t>
            </a:r>
            <a:endParaRPr lang="en-NZ" sz="1200" b="1" dirty="0">
              <a:solidFill>
                <a:schemeClr val="bg1"/>
              </a:solidFill>
            </a:endParaRPr>
          </a:p>
          <a:p>
            <a:endParaRPr lang="en-NZ" sz="1200" b="1" dirty="0">
              <a:solidFill>
                <a:schemeClr val="bg1"/>
              </a:solidFill>
            </a:endParaRPr>
          </a:p>
          <a:p>
            <a:r>
              <a:rPr lang="en-NZ" sz="1200" dirty="0" smtClean="0"/>
              <a:t>Ensuring gambling environments are providing gambling harm awareness to their patrons</a:t>
            </a:r>
          </a:p>
          <a:p>
            <a:r>
              <a:rPr lang="en-NZ" sz="1200" dirty="0" smtClean="0"/>
              <a:t>e.g. visiting venues to ensure the host responsibility is understood and met</a:t>
            </a:r>
            <a:endParaRPr lang="en-NZ" sz="1200" dirty="0"/>
          </a:p>
        </p:txBody>
      </p:sp>
    </p:spTree>
    <p:extLst>
      <p:ext uri="{BB962C8B-B14F-4D97-AF65-F5344CB8AC3E}">
        <p14:creationId xmlns:p14="http://schemas.microsoft.com/office/powerpoint/2010/main" val="263661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3F1AF57-428A-3D45-8371-5170ABC633F2}"/>
              </a:ext>
            </a:extLst>
          </p:cNvPr>
          <p:cNvSpPr txBox="1"/>
          <p:nvPr/>
        </p:nvSpPr>
        <p:spPr>
          <a:xfrm>
            <a:off x="3248366" y="192525"/>
            <a:ext cx="7710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 smtClean="0"/>
              <a:t>Alignment to Objectives</a:t>
            </a:r>
            <a:endParaRPr lang="en-US" sz="4000" b="1" dirty="0"/>
          </a:p>
        </p:txBody>
      </p:sp>
      <p:sp>
        <p:nvSpPr>
          <p:cNvPr id="2" name="Rectangle 1"/>
          <p:cNvSpPr/>
          <p:nvPr/>
        </p:nvSpPr>
        <p:spPr>
          <a:xfrm>
            <a:off x="554182" y="1122084"/>
            <a:ext cx="1019694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NZ" sz="2400" b="1" dirty="0">
                <a:solidFill>
                  <a:schemeClr val="tx1">
                    <a:lumMod val="6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Examples of alignment to Strategic Prevention &amp; Minimisation of Gambling Harm Objectives</a:t>
            </a:r>
          </a:p>
          <a:p>
            <a:pPr lvl="0"/>
            <a:endParaRPr lang="en-NZ" sz="2400" b="1" dirty="0">
              <a:solidFill>
                <a:schemeClr val="tx1">
                  <a:lumMod val="65000"/>
                </a:schemeClr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571500" lvl="1">
              <a:buClr>
                <a:schemeClr val="dk1"/>
              </a:buClr>
              <a:buSzPts val="1800"/>
            </a:pPr>
            <a:r>
              <a:rPr lang="en-NZ" sz="2400" dirty="0" smtClean="0">
                <a:solidFill>
                  <a:schemeClr val="tx1">
                    <a:lumMod val="6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Objective 3 – People </a:t>
            </a:r>
            <a:r>
              <a:rPr lang="en-NZ" sz="2400" dirty="0">
                <a:solidFill>
                  <a:schemeClr val="tx1">
                    <a:lumMod val="6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participate in decision-making about activities in their communities that prevent and minimise gambling harm</a:t>
            </a:r>
          </a:p>
          <a:p>
            <a:pPr marL="914400" lvl="1" indent="-342900"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en-NZ" sz="2400" i="1" dirty="0" smtClean="0">
                <a:solidFill>
                  <a:schemeClr val="tx1">
                    <a:lumMod val="6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Indicates </a:t>
            </a:r>
            <a:r>
              <a:rPr lang="en-NZ" sz="2400" i="1" dirty="0">
                <a:solidFill>
                  <a:schemeClr val="tx1">
                    <a:lumMod val="6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the important role of people and communities participating in decision-making about local activities that prevent and minimise gambling harm</a:t>
            </a:r>
          </a:p>
          <a:p>
            <a:pPr marL="571500" lvl="1">
              <a:buClr>
                <a:schemeClr val="dk1"/>
              </a:buClr>
              <a:buSzPts val="1800"/>
            </a:pPr>
            <a:endParaRPr lang="en-NZ" sz="2400" dirty="0" smtClean="0">
              <a:solidFill>
                <a:schemeClr val="tx1">
                  <a:lumMod val="65000"/>
                </a:schemeClr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571500" lvl="1">
              <a:buClr>
                <a:schemeClr val="dk1"/>
              </a:buClr>
              <a:buSzPts val="1800"/>
            </a:pPr>
            <a:r>
              <a:rPr lang="en-NZ" sz="2400" dirty="0" smtClean="0">
                <a:solidFill>
                  <a:schemeClr val="tx1">
                    <a:lumMod val="6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Objective </a:t>
            </a:r>
            <a:r>
              <a:rPr lang="en-NZ" sz="2400" dirty="0">
                <a:solidFill>
                  <a:schemeClr val="tx1">
                    <a:lumMod val="6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5 – People understand and acknowledge the range of gambling harms that affect individuals, families, whanau and communities</a:t>
            </a:r>
          </a:p>
          <a:p>
            <a:pPr marL="857250" lvl="1" indent="-285750"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en-NZ" sz="2400" i="1" dirty="0" smtClean="0">
                <a:solidFill>
                  <a:schemeClr val="tx1">
                    <a:lumMod val="6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Indicates that Supportive Communities assist in educating people in life skills and resilience to make healthy choices that prevent and minimise gambling harm</a:t>
            </a:r>
            <a:endParaRPr lang="en-NZ" sz="2400" i="1" dirty="0">
              <a:solidFill>
                <a:schemeClr val="tx1">
                  <a:lumMod val="65000"/>
                </a:schemeClr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0593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 Kakano Master PowerPoint Presentation 2021-2022" id="{5AFE6EA4-2318-EF4E-9498-6935F2EA1DE2}" vid="{B42A4F1F-F758-4244-ACD9-1D8998D8E6E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 Kakano Master PowerPoint Presentation 2021-2022</Template>
  <TotalTime>424</TotalTime>
  <Words>270</Words>
  <Application>Microsoft Office PowerPoint</Application>
  <PresentationFormat>Widescreen</PresentationFormat>
  <Paragraphs>38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Selah Hart</dc:creator>
  <cp:lastModifiedBy>Fusi Mesui</cp:lastModifiedBy>
  <cp:revision>25</cp:revision>
  <dcterms:created xsi:type="dcterms:W3CDTF">2021-10-02T02:06:30Z</dcterms:created>
  <dcterms:modified xsi:type="dcterms:W3CDTF">2021-10-12T23:40:50Z</dcterms:modified>
</cp:coreProperties>
</file>