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715"/>
  </p:normalViewPr>
  <p:slideViewPr>
    <p:cSldViewPr snapToGrid="0" snapToObjects="1">
      <p:cViewPr varScale="1">
        <p:scale>
          <a:sx n="46" d="100"/>
          <a:sy n="46" d="100"/>
        </p:scale>
        <p:origin x="64" y="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2BCC-94F9-9C4A-BBC5-E2FF96A45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D53D1-4DBC-394A-9458-71C63585C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DCBC-CAEF-4443-BDAA-AF215697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0FC9-0CA3-1344-B657-1F15897F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9562-C18A-8149-B3AB-5A370B71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4A47-908D-B247-B996-A6E04607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51450-ACB0-2943-9AAB-FD99056D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5D32-039D-984F-BA6F-32C25CE3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3C83-D4DA-1C46-9BFA-A66152BC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BC9D-CB03-F44D-B6E9-8534EF15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BED41-CF90-5B4A-8A4D-E7259518B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BE63-C715-4449-997A-DCDD899C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61B9-6F08-0540-A577-D09F7E7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BB12-33EB-0345-8B68-9674BBB3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2622-A5C3-C443-9D67-E96CAE17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AE5B-83BE-8943-84CE-F9EFE429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787E-E252-CB46-AFBC-2893AD9F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CB34-5AC2-3049-A268-8101562B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3F194-616F-E046-88AD-31C40911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9D9D-C758-7746-ABE3-959CB75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AEBC-3525-7649-A481-E2985531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8A69-8B84-064E-B0C1-3BDE409F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B9354-EEB8-E14B-8B6C-CE0AE0DA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3D6C-0454-FB4B-8F1C-FAA3EF20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C32D-C101-0B41-870B-83A8A986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6227-AFE1-7048-B07F-EB503325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8817-64EA-8747-BFEC-5DFFBE669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96C4-AD78-0446-AB01-763A642A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D0C68-D792-C147-9E6E-54D2E8BE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18BC-C345-F444-9857-06005330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A6521-1D62-934A-B43A-0B17FAB6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3594-E41D-B84E-BC80-FE689BC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A4398-71AE-6049-8928-3491F45F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5439C-D2EB-294F-A78C-5EFA4CC8A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C17BE-9303-3146-BFAF-82D325303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9536C-85EF-164D-8CA1-9E4C4242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1804D-D0D4-2A46-9694-E6E1E3E5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14836-0950-9049-92DB-936F5D92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4E476-1A0A-9B4C-83CE-F382EAA5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8161-30FB-C04C-8950-EEC5103F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6C0C4-A984-FC44-876C-E53FC213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029E0-DCFB-F44A-98B7-7F24B602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8E5BC-B1CF-A74D-A449-5E0C4D2A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2389D-41EE-C24E-ACD2-9F8C72CA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4B0C3-9043-124E-B443-2F07A85E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4BE1-B069-9249-ACCA-86D3020C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E692-4B71-CB46-9A52-DD3737D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5B40-6E02-2C40-8C97-B24AE6CC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410E2-7271-204F-9EC6-9010CF2B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7DAB2-4316-484C-9FE0-0C249079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81E0-40BF-EA4D-959B-403281FD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D6B10-35CD-0C4E-9E79-2C07D4E2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198C-D781-674C-9FF2-5996B6F8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7C56C-7B4E-FA46-B930-B59D0E1B1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5F570-53DB-E346-B35E-D73F83FA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F76BC-368A-744A-980E-7C6C649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B435C-D22B-E340-A6AD-7E79AB32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CD74-3DCB-8044-86C7-86B71586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EF13D-5B1A-D44A-B667-7A1664D9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2DEC-0F57-E54A-A83F-341A6BC2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08D6-CF68-284E-807E-1A803587D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DD7B-9EFE-984F-878B-ADE6D873571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DDB3-9C4A-2342-BFD7-DB5A05E3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04CC-BADD-3641-8EB0-C34D50EE3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8501-62AD-D64E-BC51-ABD804D7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.govt.nz/Services-Casino-and-Non-Casino-Gaming-Problem-Gambl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120590381314249/videos/199513388072333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taumata.co.nz/service-provid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1AD1F-3596-D34B-A799-54A5FB76230A}"/>
              </a:ext>
            </a:extLst>
          </p:cNvPr>
          <p:cNvSpPr txBox="1"/>
          <p:nvPr/>
        </p:nvSpPr>
        <p:spPr>
          <a:xfrm>
            <a:off x="2261287" y="4114800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Aware Communities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6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8" y="845389"/>
            <a:ext cx="10058400" cy="56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449257" y="241016"/>
            <a:ext cx="7710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Introduction to Aware Communities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D8EE4-4DF6-214C-8CAD-10042CCFFB11}"/>
              </a:ext>
            </a:extLst>
          </p:cNvPr>
          <p:cNvSpPr txBox="1"/>
          <p:nvPr/>
        </p:nvSpPr>
        <p:spPr>
          <a:xfrm>
            <a:off x="1808393" y="6052371"/>
            <a:ext cx="7710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i="1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https://www.dia.govt.nz/Services-Casino-and-Non-Casino-Gaming-Problem-Gambling</a:t>
            </a:r>
            <a:endParaRPr lang="en-NZ" sz="16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Google Shape;138;p26"/>
          <p:cNvSpPr txBox="1">
            <a:spLocks/>
          </p:cNvSpPr>
          <p:nvPr/>
        </p:nvSpPr>
        <p:spPr>
          <a:xfrm>
            <a:off x="361534" y="2036618"/>
            <a:ext cx="5106567" cy="21283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ts val="1800"/>
              <a:buNone/>
            </a:pPr>
            <a:r>
              <a:rPr lang="en-GB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“Agencies, communities, families and individuals are aware of the range of harms that can arise from gambling.”</a:t>
            </a:r>
            <a:endParaRPr lang="en-NZ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4" action="ppaction://hlinksldjump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238" y="1858208"/>
            <a:ext cx="4821165" cy="27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Korero Pono</a:t>
            </a:r>
            <a:r>
              <a:rPr lang="en-US" sz="4000" b="1" dirty="0"/>
              <a:t> </a:t>
            </a:r>
            <a:r>
              <a:rPr lang="en-US" sz="4000" b="1" dirty="0" smtClean="0"/>
              <a:t>- Real Talk</a:t>
            </a:r>
            <a:endParaRPr lang="en-US" sz="4000" b="1" dirty="0"/>
          </a:p>
        </p:txBody>
      </p:sp>
      <p:sp>
        <p:nvSpPr>
          <p:cNvPr id="7" name="Google Shape;138;p26"/>
          <p:cNvSpPr txBox="1">
            <a:spLocks/>
          </p:cNvSpPr>
          <p:nvPr/>
        </p:nvSpPr>
        <p:spPr>
          <a:xfrm>
            <a:off x="242455" y="1604342"/>
            <a:ext cx="4281054" cy="29191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800"/>
              <a:buNone/>
            </a:pPr>
            <a:r>
              <a:rPr lang="en-NZ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Example of Increasing Awareness Communities of Problem Gambling within our communities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3" action="ppaction://hlinksldjump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 smtClean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3" action="ppaction://hlinksldjump"/>
            </a:endParaRPr>
          </a:p>
        </p:txBody>
      </p:sp>
      <p:pic>
        <p:nvPicPr>
          <p:cNvPr id="9" name="Google Shape;151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397" y="1604342"/>
            <a:ext cx="5700700" cy="30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Potential Stakeholders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63022" y="2051829"/>
            <a:ext cx="352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ADVOCACY</a:t>
            </a:r>
            <a:endParaRPr lang="en-NZ" sz="2800" dirty="0"/>
          </a:p>
        </p:txBody>
      </p:sp>
      <p:sp>
        <p:nvSpPr>
          <p:cNvPr id="11" name="Rectangle 10"/>
          <p:cNvSpPr/>
          <p:nvPr/>
        </p:nvSpPr>
        <p:spPr>
          <a:xfrm>
            <a:off x="3693367" y="5934115"/>
            <a:ext cx="421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3"/>
              </a:rPr>
              <a:t>https://</a:t>
            </a:r>
            <a:r>
              <a:rPr lang="en-NZ" dirty="0" smtClean="0">
                <a:hlinkClick r:id="rId3"/>
              </a:rPr>
              <a:t>hetaumata.co.nz/service-providers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854015" y="1237449"/>
            <a:ext cx="101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Key Stakeholders reflect the project that you are delivering on</a:t>
            </a:r>
            <a:endParaRPr lang="en-NZ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34" y="2554813"/>
            <a:ext cx="6233859" cy="30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006436" y="36152"/>
            <a:ext cx="8049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Relationship to Prevention Minimisation Gambling Harm Specifications</a:t>
            </a:r>
            <a:endParaRPr lang="en-US" sz="32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7" y="1047437"/>
            <a:ext cx="9667337" cy="5436520"/>
          </a:xfrm>
        </p:spPr>
      </p:pic>
      <p:sp>
        <p:nvSpPr>
          <p:cNvPr id="12" name="Rectangle 11"/>
          <p:cNvSpPr/>
          <p:nvPr/>
        </p:nvSpPr>
        <p:spPr>
          <a:xfrm>
            <a:off x="4341960" y="1462934"/>
            <a:ext cx="3094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PGPH 01 – Policy Development and Implementation</a:t>
            </a:r>
          </a:p>
          <a:p>
            <a:endParaRPr lang="en-NZ" sz="1200" dirty="0"/>
          </a:p>
          <a:p>
            <a:r>
              <a:rPr lang="en-NZ" sz="1200" dirty="0" smtClean="0"/>
              <a:t>Creating and advocating for policy that is informed by the voice of the community </a:t>
            </a:r>
          </a:p>
          <a:p>
            <a:r>
              <a:rPr lang="en-NZ" sz="1200" dirty="0" smtClean="0"/>
              <a:t>e.g. promoting communities to have their say on policy changes</a:t>
            </a:r>
            <a:endParaRPr lang="en-NZ" sz="1200" dirty="0"/>
          </a:p>
        </p:txBody>
      </p:sp>
      <p:sp>
        <p:nvSpPr>
          <p:cNvPr id="14" name="Rectangle 13"/>
          <p:cNvSpPr/>
          <p:nvPr/>
        </p:nvSpPr>
        <p:spPr>
          <a:xfrm>
            <a:off x="4341960" y="4763286"/>
            <a:ext cx="300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PGPH </a:t>
            </a:r>
            <a:r>
              <a:rPr lang="en-NZ" sz="1200" b="1" dirty="0" smtClean="0">
                <a:solidFill>
                  <a:schemeClr val="bg1"/>
                </a:solidFill>
              </a:rPr>
              <a:t>03 </a:t>
            </a:r>
            <a:r>
              <a:rPr lang="en-NZ" sz="1200" b="1" dirty="0">
                <a:solidFill>
                  <a:schemeClr val="bg1"/>
                </a:solidFill>
              </a:rPr>
              <a:t>– </a:t>
            </a:r>
            <a:r>
              <a:rPr lang="en-NZ" sz="1200" b="1" dirty="0" smtClean="0">
                <a:solidFill>
                  <a:schemeClr val="bg1"/>
                </a:solidFill>
              </a:rPr>
              <a:t>Supportive Communities</a:t>
            </a:r>
            <a:endParaRPr lang="en-NZ" sz="1200" b="1" dirty="0">
              <a:solidFill>
                <a:schemeClr val="bg1"/>
              </a:solidFill>
            </a:endParaRPr>
          </a:p>
          <a:p>
            <a:endParaRPr lang="en-NZ" sz="1200" dirty="0"/>
          </a:p>
          <a:p>
            <a:r>
              <a:rPr lang="en-NZ" sz="1200" dirty="0" smtClean="0"/>
              <a:t>Working with communities effectively to promote and understand gambling harm </a:t>
            </a:r>
          </a:p>
          <a:p>
            <a:r>
              <a:rPr lang="en-NZ" sz="1200" dirty="0" smtClean="0"/>
              <a:t>e.g. community workshops that educate about gambling harm</a:t>
            </a:r>
            <a:endParaRPr lang="en-NZ" sz="1200" dirty="0"/>
          </a:p>
        </p:txBody>
      </p:sp>
      <p:sp>
        <p:nvSpPr>
          <p:cNvPr id="15" name="Rectangle 14"/>
          <p:cNvSpPr/>
          <p:nvPr/>
        </p:nvSpPr>
        <p:spPr>
          <a:xfrm>
            <a:off x="7949579" y="2459835"/>
            <a:ext cx="1354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PGPH </a:t>
            </a:r>
            <a:r>
              <a:rPr lang="en-NZ" sz="1200" b="1" dirty="0" smtClean="0">
                <a:solidFill>
                  <a:schemeClr val="bg1"/>
                </a:solidFill>
              </a:rPr>
              <a:t>02 </a:t>
            </a:r>
            <a:r>
              <a:rPr lang="en-NZ" sz="1200" b="1" dirty="0">
                <a:solidFill>
                  <a:schemeClr val="bg1"/>
                </a:solidFill>
              </a:rPr>
              <a:t>– </a:t>
            </a:r>
            <a:r>
              <a:rPr lang="en-NZ" sz="1200" b="1" dirty="0" smtClean="0">
                <a:solidFill>
                  <a:schemeClr val="bg1"/>
                </a:solidFill>
              </a:rPr>
              <a:t>Safe Gambling Environments</a:t>
            </a:r>
          </a:p>
          <a:p>
            <a:endParaRPr lang="en-NZ" sz="1200" dirty="0"/>
          </a:p>
          <a:p>
            <a:r>
              <a:rPr lang="en-NZ" sz="1200" dirty="0" smtClean="0"/>
              <a:t>Ensuring gambling environments are providing gambling harm awareness to their patrons.</a:t>
            </a:r>
          </a:p>
          <a:p>
            <a:r>
              <a:rPr lang="en-NZ" sz="1200" dirty="0" smtClean="0"/>
              <a:t>e.g. visiting venues to ensure that host responsibility is understood and met</a:t>
            </a:r>
            <a:endParaRPr lang="en-NZ" sz="1200" dirty="0"/>
          </a:p>
        </p:txBody>
      </p:sp>
      <p:sp>
        <p:nvSpPr>
          <p:cNvPr id="16" name="Rectangle 15"/>
          <p:cNvSpPr/>
          <p:nvPr/>
        </p:nvSpPr>
        <p:spPr>
          <a:xfrm>
            <a:off x="2308424" y="2281048"/>
            <a:ext cx="1433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PGPH </a:t>
            </a:r>
            <a:r>
              <a:rPr lang="en-NZ" sz="1200" b="1" dirty="0" smtClean="0">
                <a:solidFill>
                  <a:schemeClr val="bg1"/>
                </a:solidFill>
              </a:rPr>
              <a:t>05 </a:t>
            </a:r>
            <a:r>
              <a:rPr lang="en-NZ" sz="1200" b="1" dirty="0">
                <a:solidFill>
                  <a:schemeClr val="bg1"/>
                </a:solidFill>
              </a:rPr>
              <a:t>– </a:t>
            </a:r>
            <a:r>
              <a:rPr lang="en-NZ" sz="1200" b="1" dirty="0" smtClean="0">
                <a:solidFill>
                  <a:schemeClr val="bg1"/>
                </a:solidFill>
              </a:rPr>
              <a:t>Effective Screening Environments</a:t>
            </a:r>
            <a:endParaRPr lang="en-NZ" sz="1200" b="1" dirty="0">
              <a:solidFill>
                <a:schemeClr val="bg1"/>
              </a:solidFill>
            </a:endParaRPr>
          </a:p>
          <a:p>
            <a:endParaRPr lang="en-NZ" sz="1200" dirty="0"/>
          </a:p>
          <a:p>
            <a:r>
              <a:rPr lang="en-NZ" sz="1200" dirty="0"/>
              <a:t>Working with </a:t>
            </a:r>
            <a:r>
              <a:rPr lang="en-NZ" sz="1200" dirty="0" smtClean="0"/>
              <a:t>organisations to create safe brief screening environments that are community friendly</a:t>
            </a:r>
          </a:p>
          <a:p>
            <a:r>
              <a:rPr lang="en-NZ" sz="1200" dirty="0" smtClean="0"/>
              <a:t>e.g. gambling harm promotion in community environments</a:t>
            </a:r>
          </a:p>
        </p:txBody>
      </p:sp>
    </p:spTree>
    <p:extLst>
      <p:ext uri="{BB962C8B-B14F-4D97-AF65-F5344CB8AC3E}">
        <p14:creationId xmlns:p14="http://schemas.microsoft.com/office/powerpoint/2010/main" val="3896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Alignment to Objectives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04801" y="1569770"/>
            <a:ext cx="106541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20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Examples of alignment to Strategic Prevention &amp; Minimisation of Gambling Harm Objectives</a:t>
            </a:r>
          </a:p>
          <a:p>
            <a:pPr lvl="0"/>
            <a:endParaRPr lang="en-NZ" sz="20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27000" lvl="0">
              <a:buClr>
                <a:schemeClr val="dk1"/>
              </a:buClr>
              <a:buSzPts val="1600"/>
            </a:pPr>
            <a:r>
              <a:rPr lang="en-NZ" sz="20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2 - Māori have healthier futures</a:t>
            </a:r>
          </a:p>
          <a:p>
            <a:pPr marL="914400" lvl="1" indent="-33020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that projects are driven by kaupapa Māori</a:t>
            </a:r>
          </a:p>
          <a:p>
            <a:pPr marL="584200" lvl="1">
              <a:buClr>
                <a:schemeClr val="dk1"/>
              </a:buClr>
              <a:buSzPts val="1600"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27000" lvl="0">
              <a:buClr>
                <a:schemeClr val="dk1"/>
              </a:buClr>
              <a:buSzPts val="1600"/>
            </a:pPr>
            <a:r>
              <a:rPr lang="en-NZ" sz="20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4 - Healthy policy at the national, regional and local level prevents and minimizes gambling harm</a:t>
            </a:r>
          </a:p>
          <a:p>
            <a:pPr marL="869950" lvl="1" indent="-28575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that services are able to engage with gambling policy at all levels and advocate for prevention and minimisation of gambling harm</a:t>
            </a:r>
          </a:p>
          <a:p>
            <a:pPr marL="584200" lvl="1">
              <a:buClr>
                <a:schemeClr val="dk1"/>
              </a:buClr>
              <a:buSzPts val="1600"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27000" lvl="0">
              <a:buClr>
                <a:schemeClr val="dk1"/>
              </a:buClr>
              <a:buSzPts val="1600"/>
            </a:pPr>
            <a:r>
              <a:rPr lang="en-NZ" sz="20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11 - A programme of research and evaluation establishes an evidence base that underpins all activities</a:t>
            </a:r>
          </a:p>
          <a:p>
            <a:pPr marL="869950" lvl="1" indent="-28575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that services are aware of latest evidence, to distribute to communities to understand</a:t>
            </a:r>
          </a:p>
          <a:p>
            <a:pPr lvl="0"/>
            <a:endParaRPr lang="en-NZ" sz="20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7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 Kakano Master PowerPoint Presentation 2021-2022" id="{5AFE6EA4-2318-EF4E-9498-6935F2EA1DE2}" vid="{B42A4F1F-F758-4244-ACD9-1D8998D8E6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 Kakano Master PowerPoint Presentation 2021-2022</Template>
  <TotalTime>394</TotalTime>
  <Words>286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Selah Hart</dc:creator>
  <cp:lastModifiedBy>Fusi Mesui</cp:lastModifiedBy>
  <cp:revision>17</cp:revision>
  <dcterms:created xsi:type="dcterms:W3CDTF">2021-10-02T02:06:30Z</dcterms:created>
  <dcterms:modified xsi:type="dcterms:W3CDTF">2021-10-12T23:41:28Z</dcterms:modified>
</cp:coreProperties>
</file>