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2" r:id="rId3"/>
    <p:sldId id="257" r:id="rId4"/>
    <p:sldId id="258" r:id="rId5"/>
    <p:sldId id="259" r:id="rId6"/>
    <p:sldId id="261" r:id="rId7"/>
    <p:sldId id="260" r:id="rId8"/>
    <p:sldId id="264" r:id="rId9"/>
    <p:sldId id="263"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853" autoAdjust="0"/>
    <p:restoredTop sz="94574" autoAdjust="0"/>
  </p:normalViewPr>
  <p:slideViewPr>
    <p:cSldViewPr>
      <p:cViewPr varScale="1">
        <p:scale>
          <a:sx n="63" d="100"/>
          <a:sy n="63" d="100"/>
        </p:scale>
        <p:origin x="93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sz="1800">
                <a:latin typeface="Agency FB" pitchFamily="34" charset="0"/>
              </a:defRPr>
            </a:pPr>
            <a:r>
              <a:rPr lang="en-NZ" sz="1800" b="0" dirty="0">
                <a:solidFill>
                  <a:schemeClr val="accent1"/>
                </a:solidFill>
                <a:latin typeface="Agency FB" pitchFamily="34" charset="0"/>
              </a:rPr>
              <a:t>Professional Development Progress</a:t>
            </a:r>
          </a:p>
        </c:rich>
      </c:tx>
      <c:overlay val="0"/>
    </c:title>
    <c:autoTitleDeleted val="0"/>
    <c:plotArea>
      <c:layout>
        <c:manualLayout>
          <c:layoutTarget val="inner"/>
          <c:xMode val="edge"/>
          <c:yMode val="edge"/>
          <c:x val="5.9990339749198186E-2"/>
          <c:y val="0.17094269466316739"/>
          <c:w val="0.91454669728783899"/>
          <c:h val="0.63804711911011258"/>
        </c:manualLayout>
      </c:layout>
      <c:lineChart>
        <c:grouping val="standard"/>
        <c:varyColors val="0"/>
        <c:ser>
          <c:idx val="0"/>
          <c:order val="0"/>
          <c:tx>
            <c:strRef>
              <c:f>Sheet1!$B$1</c:f>
              <c:strCache>
                <c:ptCount val="1"/>
                <c:pt idx="0">
                  <c:v>Linear movement</c:v>
                </c:pt>
              </c:strCache>
            </c:strRef>
          </c:tx>
          <c:spPr>
            <a:ln>
              <a:solidFill>
                <a:schemeClr val="accent6">
                  <a:lumMod val="75000"/>
                </a:schemeClr>
              </a:solidFill>
            </a:ln>
            <a:effectLst/>
          </c:spPr>
          <c:marker>
            <c:symbol val="circle"/>
            <c:size val="6"/>
            <c:spPr>
              <a:solidFill>
                <a:schemeClr val="accent1"/>
              </a:solidFill>
              <a:ln>
                <a:noFill/>
              </a:ln>
              <a:effectLst/>
            </c:spPr>
          </c:marker>
          <c:dPt>
            <c:idx val="1"/>
            <c:marker>
              <c:symbol val="none"/>
            </c:marker>
            <c:bubble3D val="0"/>
            <c:extLst>
              <c:ext xmlns:c16="http://schemas.microsoft.com/office/drawing/2014/chart" uri="{C3380CC4-5D6E-409C-BE32-E72D297353CC}">
                <c16:uniqueId val="{00000000-9C3A-427D-BE30-E65EDA4EB28E}"/>
              </c:ext>
            </c:extLst>
          </c:dPt>
          <c:dPt>
            <c:idx val="3"/>
            <c:marker>
              <c:symbol val="none"/>
            </c:marker>
            <c:bubble3D val="0"/>
            <c:extLst>
              <c:ext xmlns:c16="http://schemas.microsoft.com/office/drawing/2014/chart" uri="{C3380CC4-5D6E-409C-BE32-E72D297353CC}">
                <c16:uniqueId val="{00000001-9C3A-427D-BE30-E65EDA4EB28E}"/>
              </c:ext>
            </c:extLst>
          </c:dPt>
          <c:dPt>
            <c:idx val="5"/>
            <c:marker>
              <c:symbol val="none"/>
            </c:marker>
            <c:bubble3D val="0"/>
            <c:extLst>
              <c:ext xmlns:c16="http://schemas.microsoft.com/office/drawing/2014/chart" uri="{C3380CC4-5D6E-409C-BE32-E72D297353CC}">
                <c16:uniqueId val="{00000002-9C3A-427D-BE30-E65EDA4EB28E}"/>
              </c:ext>
            </c:extLst>
          </c:dPt>
          <c:dPt>
            <c:idx val="7"/>
            <c:marker>
              <c:symbol val="none"/>
            </c:marker>
            <c:bubble3D val="0"/>
            <c:extLst>
              <c:ext xmlns:c16="http://schemas.microsoft.com/office/drawing/2014/chart" uri="{C3380CC4-5D6E-409C-BE32-E72D297353CC}">
                <c16:uniqueId val="{00000003-9C3A-427D-BE30-E65EDA4EB28E}"/>
              </c:ext>
            </c:extLst>
          </c:dPt>
          <c:cat>
            <c:strRef>
              <c:f>Sheet1!$A$2:$A$10</c:f>
              <c:strCache>
                <c:ptCount val="9"/>
                <c:pt idx="0">
                  <c:v>2015</c:v>
                </c:pt>
                <c:pt idx="1">
                  <c:v> </c:v>
                </c:pt>
                <c:pt idx="2">
                  <c:v>2016</c:v>
                </c:pt>
                <c:pt idx="3">
                  <c:v> </c:v>
                </c:pt>
                <c:pt idx="4">
                  <c:v>2017</c:v>
                </c:pt>
                <c:pt idx="5">
                  <c:v> </c:v>
                </c:pt>
                <c:pt idx="6">
                  <c:v>2018</c:v>
                </c:pt>
                <c:pt idx="7">
                  <c:v> </c:v>
                </c:pt>
                <c:pt idx="8">
                  <c:v>2019</c:v>
                </c:pt>
              </c:strCache>
            </c:strRef>
          </c:cat>
          <c:val>
            <c:numRef>
              <c:f>Sheet1!$B$2:$B$10</c:f>
              <c:numCache>
                <c:formatCode>General</c:formatCode>
                <c:ptCount val="9"/>
                <c:pt idx="0">
                  <c:v>3</c:v>
                </c:pt>
                <c:pt idx="1">
                  <c:v>3</c:v>
                </c:pt>
                <c:pt idx="2">
                  <c:v>3</c:v>
                </c:pt>
                <c:pt idx="3">
                  <c:v>3</c:v>
                </c:pt>
                <c:pt idx="4">
                  <c:v>3</c:v>
                </c:pt>
                <c:pt idx="5">
                  <c:v>3</c:v>
                </c:pt>
                <c:pt idx="6">
                  <c:v>3</c:v>
                </c:pt>
                <c:pt idx="7">
                  <c:v>3</c:v>
                </c:pt>
                <c:pt idx="8">
                  <c:v>3</c:v>
                </c:pt>
              </c:numCache>
            </c:numRef>
          </c:val>
          <c:smooth val="0"/>
          <c:extLst>
            <c:ext xmlns:c16="http://schemas.microsoft.com/office/drawing/2014/chart" uri="{C3380CC4-5D6E-409C-BE32-E72D297353CC}">
              <c16:uniqueId val="{00000004-9C3A-427D-BE30-E65EDA4EB28E}"/>
            </c:ext>
          </c:extLst>
        </c:ser>
        <c:ser>
          <c:idx val="1"/>
          <c:order val="1"/>
          <c:tx>
            <c:strRef>
              <c:f>Sheet1!$C$1</c:f>
              <c:strCache>
                <c:ptCount val="1"/>
                <c:pt idx="0">
                  <c:v>Stair-cased growth</c:v>
                </c:pt>
              </c:strCache>
            </c:strRef>
          </c:tx>
          <c:spPr>
            <a:ln>
              <a:solidFill>
                <a:schemeClr val="tx2">
                  <a:lumMod val="60000"/>
                  <a:lumOff val="40000"/>
                </a:schemeClr>
              </a:solidFill>
            </a:ln>
            <a:effectLst/>
          </c:spPr>
          <c:marker>
            <c:symbol val="circle"/>
            <c:size val="6"/>
            <c:spPr>
              <a:solidFill>
                <a:schemeClr val="accent1"/>
              </a:solidFill>
              <a:ln>
                <a:noFill/>
              </a:ln>
              <a:effectLst/>
            </c:spPr>
          </c:marker>
          <c:dPt>
            <c:idx val="1"/>
            <c:marker>
              <c:symbol val="none"/>
            </c:marker>
            <c:bubble3D val="0"/>
            <c:extLst>
              <c:ext xmlns:c16="http://schemas.microsoft.com/office/drawing/2014/chart" uri="{C3380CC4-5D6E-409C-BE32-E72D297353CC}">
                <c16:uniqueId val="{00000005-9C3A-427D-BE30-E65EDA4EB28E}"/>
              </c:ext>
            </c:extLst>
          </c:dPt>
          <c:dPt>
            <c:idx val="3"/>
            <c:marker>
              <c:symbol val="none"/>
            </c:marker>
            <c:bubble3D val="0"/>
            <c:extLst>
              <c:ext xmlns:c16="http://schemas.microsoft.com/office/drawing/2014/chart" uri="{C3380CC4-5D6E-409C-BE32-E72D297353CC}">
                <c16:uniqueId val="{00000006-9C3A-427D-BE30-E65EDA4EB28E}"/>
              </c:ext>
            </c:extLst>
          </c:dPt>
          <c:dPt>
            <c:idx val="5"/>
            <c:marker>
              <c:symbol val="none"/>
            </c:marker>
            <c:bubble3D val="0"/>
            <c:extLst>
              <c:ext xmlns:c16="http://schemas.microsoft.com/office/drawing/2014/chart" uri="{C3380CC4-5D6E-409C-BE32-E72D297353CC}">
                <c16:uniqueId val="{00000007-9C3A-427D-BE30-E65EDA4EB28E}"/>
              </c:ext>
            </c:extLst>
          </c:dPt>
          <c:dPt>
            <c:idx val="7"/>
            <c:marker>
              <c:symbol val="none"/>
            </c:marker>
            <c:bubble3D val="0"/>
            <c:extLst>
              <c:ext xmlns:c16="http://schemas.microsoft.com/office/drawing/2014/chart" uri="{C3380CC4-5D6E-409C-BE32-E72D297353CC}">
                <c16:uniqueId val="{00000008-9C3A-427D-BE30-E65EDA4EB28E}"/>
              </c:ext>
            </c:extLst>
          </c:dPt>
          <c:cat>
            <c:strRef>
              <c:f>Sheet1!$A$2:$A$10</c:f>
              <c:strCache>
                <c:ptCount val="9"/>
                <c:pt idx="0">
                  <c:v>2015</c:v>
                </c:pt>
                <c:pt idx="1">
                  <c:v> </c:v>
                </c:pt>
                <c:pt idx="2">
                  <c:v>2016</c:v>
                </c:pt>
                <c:pt idx="3">
                  <c:v> </c:v>
                </c:pt>
                <c:pt idx="4">
                  <c:v>2017</c:v>
                </c:pt>
                <c:pt idx="5">
                  <c:v> </c:v>
                </c:pt>
                <c:pt idx="6">
                  <c:v>2018</c:v>
                </c:pt>
                <c:pt idx="7">
                  <c:v> </c:v>
                </c:pt>
                <c:pt idx="8">
                  <c:v>2019</c:v>
                </c:pt>
              </c:strCache>
            </c:strRef>
          </c:cat>
          <c:val>
            <c:numRef>
              <c:f>Sheet1!$C$2:$C$10</c:f>
              <c:numCache>
                <c:formatCode>General</c:formatCode>
                <c:ptCount val="9"/>
                <c:pt idx="0">
                  <c:v>2</c:v>
                </c:pt>
                <c:pt idx="1">
                  <c:v>2</c:v>
                </c:pt>
                <c:pt idx="2">
                  <c:v>4</c:v>
                </c:pt>
                <c:pt idx="3">
                  <c:v>4</c:v>
                </c:pt>
                <c:pt idx="4">
                  <c:v>6</c:v>
                </c:pt>
                <c:pt idx="5">
                  <c:v>6</c:v>
                </c:pt>
                <c:pt idx="6">
                  <c:v>8</c:v>
                </c:pt>
                <c:pt idx="7">
                  <c:v>8</c:v>
                </c:pt>
                <c:pt idx="8">
                  <c:v>10</c:v>
                </c:pt>
              </c:numCache>
            </c:numRef>
          </c:val>
          <c:smooth val="0"/>
          <c:extLst>
            <c:ext xmlns:c16="http://schemas.microsoft.com/office/drawing/2014/chart" uri="{C3380CC4-5D6E-409C-BE32-E72D297353CC}">
              <c16:uniqueId val="{00000009-9C3A-427D-BE30-E65EDA4EB28E}"/>
            </c:ext>
          </c:extLst>
        </c:ser>
        <c:dLbls>
          <c:showLegendKey val="0"/>
          <c:showVal val="0"/>
          <c:showCatName val="0"/>
          <c:showSerName val="0"/>
          <c:showPercent val="0"/>
          <c:showBubbleSize val="0"/>
        </c:dLbls>
        <c:marker val="1"/>
        <c:smooth val="0"/>
        <c:axId val="62899328"/>
        <c:axId val="62901248"/>
      </c:lineChart>
      <c:catAx>
        <c:axId val="62899328"/>
        <c:scaling>
          <c:orientation val="minMax"/>
        </c:scaling>
        <c:delete val="0"/>
        <c:axPos val="b"/>
        <c:numFmt formatCode="General" sourceLinked="1"/>
        <c:majorTickMark val="none"/>
        <c:minorTickMark val="none"/>
        <c:tickLblPos val="nextTo"/>
        <c:txPr>
          <a:bodyPr/>
          <a:lstStyle/>
          <a:p>
            <a:pPr>
              <a:defRPr sz="1100" b="1">
                <a:latin typeface="Agency FB" pitchFamily="34" charset="0"/>
              </a:defRPr>
            </a:pPr>
            <a:endParaRPr lang="en-US"/>
          </a:p>
        </c:txPr>
        <c:crossAx val="62901248"/>
        <c:crosses val="autoZero"/>
        <c:auto val="1"/>
        <c:lblAlgn val="ctr"/>
        <c:lblOffset val="100"/>
        <c:tickMarkSkip val="3"/>
        <c:noMultiLvlLbl val="0"/>
      </c:catAx>
      <c:valAx>
        <c:axId val="62901248"/>
        <c:scaling>
          <c:orientation val="minMax"/>
          <c:max val="10"/>
          <c:min val="1"/>
        </c:scaling>
        <c:delete val="0"/>
        <c:axPos val="l"/>
        <c:majorGridlines/>
        <c:numFmt formatCode="General" sourceLinked="1"/>
        <c:majorTickMark val="none"/>
        <c:minorTickMark val="none"/>
        <c:tickLblPos val="nextTo"/>
        <c:txPr>
          <a:bodyPr/>
          <a:lstStyle/>
          <a:p>
            <a:pPr>
              <a:defRPr sz="1000">
                <a:latin typeface="Agency FB" pitchFamily="34" charset="0"/>
              </a:defRPr>
            </a:pPr>
            <a:endParaRPr lang="en-US"/>
          </a:p>
        </c:txPr>
        <c:crossAx val="62899328"/>
        <c:crosses val="autoZero"/>
        <c:crossBetween val="between"/>
      </c:valAx>
    </c:plotArea>
    <c:legend>
      <c:legendPos val="b"/>
      <c:overlay val="0"/>
      <c:txPr>
        <a:bodyPr/>
        <a:lstStyle/>
        <a:p>
          <a:pPr>
            <a:defRPr sz="1200">
              <a:latin typeface="Agency FB" pitchFamily="34" charset="0"/>
            </a:defRPr>
          </a:pPr>
          <a:endParaRPr lang="en-US"/>
        </a:p>
      </c:txPr>
    </c:legend>
    <c:plotVisOnly val="1"/>
    <c:dispBlanksAs val="gap"/>
    <c:showDLblsOverMax val="0"/>
  </c:chart>
  <c:spPr>
    <a:ln w="28575"/>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48A0F4-9225-42CA-95B7-FB5E75D6D6D4}" type="doc">
      <dgm:prSet loTypeId="urn:microsoft.com/office/officeart/2005/8/layout/venn2" loCatId="relationship" qsTypeId="urn:microsoft.com/office/officeart/2005/8/quickstyle/simple2" qsCatId="simple" csTypeId="urn:microsoft.com/office/officeart/2005/8/colors/colorful3" csCatId="colorful" phldr="1"/>
      <dgm:spPr/>
    </dgm:pt>
    <dgm:pt modelId="{A5EF2F69-FA51-4D76-A100-8A9694A9B259}">
      <dgm:prSet phldrT="[Text]" custT="1"/>
      <dgm:spPr/>
      <dgm:t>
        <a:bodyPr/>
        <a:lstStyle/>
        <a:p>
          <a:r>
            <a:rPr lang="en-NZ" sz="1250" b="1" dirty="0">
              <a:latin typeface="Agency FB" pitchFamily="34" charset="0"/>
            </a:rPr>
            <a:t>Te </a:t>
          </a:r>
          <a:r>
            <a:rPr lang="en-NZ" sz="1250" b="1" dirty="0" err="1">
              <a:latin typeface="Agency FB" pitchFamily="34" charset="0"/>
            </a:rPr>
            <a:t>Kakano</a:t>
          </a:r>
          <a:r>
            <a:rPr lang="en-NZ" sz="1250" b="1" dirty="0">
              <a:latin typeface="Agency FB" pitchFamily="34" charset="0"/>
            </a:rPr>
            <a:t>: </a:t>
          </a:r>
          <a:r>
            <a:rPr lang="en-NZ" sz="1250" dirty="0">
              <a:latin typeface="Agency FB" pitchFamily="34" charset="0"/>
            </a:rPr>
            <a:t>tools, resources &amp; individual support</a:t>
          </a:r>
        </a:p>
      </dgm:t>
    </dgm:pt>
    <dgm:pt modelId="{B7172AF1-E990-4FDE-B821-53B7C99F3AD8}" type="parTrans" cxnId="{7530BB64-FA2B-4E3F-9F48-107CB32A803A}">
      <dgm:prSet/>
      <dgm:spPr/>
      <dgm:t>
        <a:bodyPr/>
        <a:lstStyle/>
        <a:p>
          <a:endParaRPr lang="en-NZ"/>
        </a:p>
      </dgm:t>
    </dgm:pt>
    <dgm:pt modelId="{3615F2F2-43F6-4A95-8345-E28F988B8C9D}" type="sibTrans" cxnId="{7530BB64-FA2B-4E3F-9F48-107CB32A803A}">
      <dgm:prSet/>
      <dgm:spPr/>
      <dgm:t>
        <a:bodyPr/>
        <a:lstStyle/>
        <a:p>
          <a:endParaRPr lang="en-NZ"/>
        </a:p>
      </dgm:t>
    </dgm:pt>
    <dgm:pt modelId="{AC793F26-711D-416D-87F0-5437F099EFD5}">
      <dgm:prSet phldrT="[Text]" custT="1"/>
      <dgm:spPr/>
      <dgm:t>
        <a:bodyPr/>
        <a:lstStyle/>
        <a:p>
          <a:r>
            <a:rPr lang="en-NZ" sz="1250" b="1" dirty="0">
              <a:latin typeface="Agency FB" pitchFamily="34" charset="0"/>
            </a:rPr>
            <a:t>Manager:</a:t>
          </a:r>
          <a:r>
            <a:rPr lang="en-NZ" sz="1250" dirty="0">
              <a:latin typeface="Agency FB" pitchFamily="34" charset="0"/>
            </a:rPr>
            <a:t> plan development, review &amp; attendance support</a:t>
          </a:r>
        </a:p>
      </dgm:t>
    </dgm:pt>
    <dgm:pt modelId="{4D78BA0F-661B-4365-A862-2C20139361F5}" type="parTrans" cxnId="{EF7E9D84-6E9C-4B07-98B8-B83A08F2F9F9}">
      <dgm:prSet/>
      <dgm:spPr/>
      <dgm:t>
        <a:bodyPr/>
        <a:lstStyle/>
        <a:p>
          <a:endParaRPr lang="en-NZ"/>
        </a:p>
      </dgm:t>
    </dgm:pt>
    <dgm:pt modelId="{0842B2D1-B4D8-4DCB-8C46-D2946B73FAA0}" type="sibTrans" cxnId="{EF7E9D84-6E9C-4B07-98B8-B83A08F2F9F9}">
      <dgm:prSet/>
      <dgm:spPr/>
      <dgm:t>
        <a:bodyPr/>
        <a:lstStyle/>
        <a:p>
          <a:endParaRPr lang="en-NZ"/>
        </a:p>
      </dgm:t>
    </dgm:pt>
    <dgm:pt modelId="{6346E54A-4A7B-4C03-9AE4-70A171B5A55B}">
      <dgm:prSet phldrT="[Text]" custT="1"/>
      <dgm:spPr>
        <a:solidFill>
          <a:schemeClr val="bg2">
            <a:lumMod val="50000"/>
          </a:schemeClr>
        </a:solidFill>
      </dgm:spPr>
      <dgm:t>
        <a:bodyPr/>
        <a:lstStyle/>
        <a:p>
          <a:r>
            <a:rPr lang="en-NZ" sz="1250" b="1" dirty="0">
              <a:latin typeface="Agency FB" pitchFamily="34" charset="0"/>
            </a:rPr>
            <a:t>Kaimahi: </a:t>
          </a:r>
          <a:r>
            <a:rPr lang="en-NZ" sz="1250" dirty="0">
              <a:latin typeface="Agency FB" pitchFamily="34" charset="0"/>
            </a:rPr>
            <a:t>direction, goals &amp; actions </a:t>
          </a:r>
        </a:p>
      </dgm:t>
    </dgm:pt>
    <dgm:pt modelId="{C8DA5C7F-A1BC-4A2C-B930-8A5D50C18374}" type="parTrans" cxnId="{798F19D3-8C3C-4E29-B522-97A2FC42A5C5}">
      <dgm:prSet/>
      <dgm:spPr/>
      <dgm:t>
        <a:bodyPr/>
        <a:lstStyle/>
        <a:p>
          <a:endParaRPr lang="en-NZ"/>
        </a:p>
      </dgm:t>
    </dgm:pt>
    <dgm:pt modelId="{75AB47F9-D281-4D5E-BF58-D59A0598CCBA}" type="sibTrans" cxnId="{798F19D3-8C3C-4E29-B522-97A2FC42A5C5}">
      <dgm:prSet/>
      <dgm:spPr/>
      <dgm:t>
        <a:bodyPr/>
        <a:lstStyle/>
        <a:p>
          <a:endParaRPr lang="en-NZ"/>
        </a:p>
      </dgm:t>
    </dgm:pt>
    <dgm:pt modelId="{60B640D9-E69F-4FAC-83EB-79874113C5CB}" type="pres">
      <dgm:prSet presAssocID="{4148A0F4-9225-42CA-95B7-FB5E75D6D6D4}" presName="Name0" presStyleCnt="0">
        <dgm:presLayoutVars>
          <dgm:chMax val="7"/>
          <dgm:resizeHandles val="exact"/>
        </dgm:presLayoutVars>
      </dgm:prSet>
      <dgm:spPr/>
    </dgm:pt>
    <dgm:pt modelId="{45E10856-779B-4A5D-9410-F51CB06916E9}" type="pres">
      <dgm:prSet presAssocID="{4148A0F4-9225-42CA-95B7-FB5E75D6D6D4}" presName="comp1" presStyleCnt="0"/>
      <dgm:spPr/>
    </dgm:pt>
    <dgm:pt modelId="{A05A96B4-F2BE-486C-8088-1ACB2EAFA451}" type="pres">
      <dgm:prSet presAssocID="{4148A0F4-9225-42CA-95B7-FB5E75D6D6D4}" presName="circle1" presStyleLbl="node1" presStyleIdx="0" presStyleCnt="3"/>
      <dgm:spPr/>
    </dgm:pt>
    <dgm:pt modelId="{1CCFA6C9-6C70-4968-9C0C-243CA05CA8EA}" type="pres">
      <dgm:prSet presAssocID="{4148A0F4-9225-42CA-95B7-FB5E75D6D6D4}" presName="c1text" presStyleLbl="node1" presStyleIdx="0" presStyleCnt="3">
        <dgm:presLayoutVars>
          <dgm:bulletEnabled val="1"/>
        </dgm:presLayoutVars>
      </dgm:prSet>
      <dgm:spPr/>
    </dgm:pt>
    <dgm:pt modelId="{FE6E0BEA-7DB5-4E00-844D-4E84E4CCAFD2}" type="pres">
      <dgm:prSet presAssocID="{4148A0F4-9225-42CA-95B7-FB5E75D6D6D4}" presName="comp2" presStyleCnt="0"/>
      <dgm:spPr/>
    </dgm:pt>
    <dgm:pt modelId="{AC7F6A7A-114C-41AF-A02F-E438F1CB12BE}" type="pres">
      <dgm:prSet presAssocID="{4148A0F4-9225-42CA-95B7-FB5E75D6D6D4}" presName="circle2" presStyleLbl="node1" presStyleIdx="1" presStyleCnt="3"/>
      <dgm:spPr/>
    </dgm:pt>
    <dgm:pt modelId="{F9FDEA64-3858-4291-A4C3-4064BBCC3EF3}" type="pres">
      <dgm:prSet presAssocID="{4148A0F4-9225-42CA-95B7-FB5E75D6D6D4}" presName="c2text" presStyleLbl="node1" presStyleIdx="1" presStyleCnt="3">
        <dgm:presLayoutVars>
          <dgm:bulletEnabled val="1"/>
        </dgm:presLayoutVars>
      </dgm:prSet>
      <dgm:spPr/>
    </dgm:pt>
    <dgm:pt modelId="{3F9BA0C1-67E9-4B59-831D-50E815A3B0FF}" type="pres">
      <dgm:prSet presAssocID="{4148A0F4-9225-42CA-95B7-FB5E75D6D6D4}" presName="comp3" presStyleCnt="0"/>
      <dgm:spPr/>
    </dgm:pt>
    <dgm:pt modelId="{4117D076-3A06-4057-B838-1A42C5A30895}" type="pres">
      <dgm:prSet presAssocID="{4148A0F4-9225-42CA-95B7-FB5E75D6D6D4}" presName="circle3" presStyleLbl="node1" presStyleIdx="2" presStyleCnt="3"/>
      <dgm:spPr/>
    </dgm:pt>
    <dgm:pt modelId="{8AB7DDB5-B4F4-46D4-A1ED-F78137438761}" type="pres">
      <dgm:prSet presAssocID="{4148A0F4-9225-42CA-95B7-FB5E75D6D6D4}" presName="c3text" presStyleLbl="node1" presStyleIdx="2" presStyleCnt="3">
        <dgm:presLayoutVars>
          <dgm:bulletEnabled val="1"/>
        </dgm:presLayoutVars>
      </dgm:prSet>
      <dgm:spPr/>
    </dgm:pt>
  </dgm:ptLst>
  <dgm:cxnLst>
    <dgm:cxn modelId="{23C41A2D-0A38-447C-A155-5E2DC17B1CD6}" type="presOf" srcId="{A5EF2F69-FA51-4D76-A100-8A9694A9B259}" destId="{A05A96B4-F2BE-486C-8088-1ACB2EAFA451}" srcOrd="0" destOrd="0" presId="urn:microsoft.com/office/officeart/2005/8/layout/venn2"/>
    <dgm:cxn modelId="{AD7B713B-9D55-4C1C-93F9-31035364E990}" type="presOf" srcId="{AC793F26-711D-416D-87F0-5437F099EFD5}" destId="{AC7F6A7A-114C-41AF-A02F-E438F1CB12BE}" srcOrd="0" destOrd="0" presId="urn:microsoft.com/office/officeart/2005/8/layout/venn2"/>
    <dgm:cxn modelId="{7530BB64-FA2B-4E3F-9F48-107CB32A803A}" srcId="{4148A0F4-9225-42CA-95B7-FB5E75D6D6D4}" destId="{A5EF2F69-FA51-4D76-A100-8A9694A9B259}" srcOrd="0" destOrd="0" parTransId="{B7172AF1-E990-4FDE-B821-53B7C99F3AD8}" sibTransId="{3615F2F2-43F6-4A95-8345-E28F988B8C9D}"/>
    <dgm:cxn modelId="{88579268-8FC1-4416-8922-10E06FC74D37}" type="presOf" srcId="{4148A0F4-9225-42CA-95B7-FB5E75D6D6D4}" destId="{60B640D9-E69F-4FAC-83EB-79874113C5CB}" srcOrd="0" destOrd="0" presId="urn:microsoft.com/office/officeart/2005/8/layout/venn2"/>
    <dgm:cxn modelId="{A6D50F55-EC14-4A31-B00E-168D93AD4DCF}" type="presOf" srcId="{A5EF2F69-FA51-4D76-A100-8A9694A9B259}" destId="{1CCFA6C9-6C70-4968-9C0C-243CA05CA8EA}" srcOrd="1" destOrd="0" presId="urn:microsoft.com/office/officeart/2005/8/layout/venn2"/>
    <dgm:cxn modelId="{EF7E9D84-6E9C-4B07-98B8-B83A08F2F9F9}" srcId="{4148A0F4-9225-42CA-95B7-FB5E75D6D6D4}" destId="{AC793F26-711D-416D-87F0-5437F099EFD5}" srcOrd="1" destOrd="0" parTransId="{4D78BA0F-661B-4365-A862-2C20139361F5}" sibTransId="{0842B2D1-B4D8-4DCB-8C46-D2946B73FAA0}"/>
    <dgm:cxn modelId="{6B0283C1-B703-4E27-B79C-D4E5126C0291}" type="presOf" srcId="{6346E54A-4A7B-4C03-9AE4-70A171B5A55B}" destId="{8AB7DDB5-B4F4-46D4-A1ED-F78137438761}" srcOrd="1" destOrd="0" presId="urn:microsoft.com/office/officeart/2005/8/layout/venn2"/>
    <dgm:cxn modelId="{6BF828C5-BDFB-4B91-A83F-E3DF08223C46}" type="presOf" srcId="{AC793F26-711D-416D-87F0-5437F099EFD5}" destId="{F9FDEA64-3858-4291-A4C3-4064BBCC3EF3}" srcOrd="1" destOrd="0" presId="urn:microsoft.com/office/officeart/2005/8/layout/venn2"/>
    <dgm:cxn modelId="{798F19D3-8C3C-4E29-B522-97A2FC42A5C5}" srcId="{4148A0F4-9225-42CA-95B7-FB5E75D6D6D4}" destId="{6346E54A-4A7B-4C03-9AE4-70A171B5A55B}" srcOrd="2" destOrd="0" parTransId="{C8DA5C7F-A1BC-4A2C-B930-8A5D50C18374}" sibTransId="{75AB47F9-D281-4D5E-BF58-D59A0598CCBA}"/>
    <dgm:cxn modelId="{734157D7-3F1E-4127-86C7-9F8B811BFA2D}" type="presOf" srcId="{6346E54A-4A7B-4C03-9AE4-70A171B5A55B}" destId="{4117D076-3A06-4057-B838-1A42C5A30895}" srcOrd="0" destOrd="0" presId="urn:microsoft.com/office/officeart/2005/8/layout/venn2"/>
    <dgm:cxn modelId="{93B28C6E-7AB6-4E86-B736-AEFA2F717C93}" type="presParOf" srcId="{60B640D9-E69F-4FAC-83EB-79874113C5CB}" destId="{45E10856-779B-4A5D-9410-F51CB06916E9}" srcOrd="0" destOrd="0" presId="urn:microsoft.com/office/officeart/2005/8/layout/venn2"/>
    <dgm:cxn modelId="{B01E6BF7-3874-4008-8FBE-AEFDC9C8CF39}" type="presParOf" srcId="{45E10856-779B-4A5D-9410-F51CB06916E9}" destId="{A05A96B4-F2BE-486C-8088-1ACB2EAFA451}" srcOrd="0" destOrd="0" presId="urn:microsoft.com/office/officeart/2005/8/layout/venn2"/>
    <dgm:cxn modelId="{B7F9C72F-7208-4A49-A4A1-700608C0FCC6}" type="presParOf" srcId="{45E10856-779B-4A5D-9410-F51CB06916E9}" destId="{1CCFA6C9-6C70-4968-9C0C-243CA05CA8EA}" srcOrd="1" destOrd="0" presId="urn:microsoft.com/office/officeart/2005/8/layout/venn2"/>
    <dgm:cxn modelId="{A67FA68A-295A-402F-9246-504BC00C337B}" type="presParOf" srcId="{60B640D9-E69F-4FAC-83EB-79874113C5CB}" destId="{FE6E0BEA-7DB5-4E00-844D-4E84E4CCAFD2}" srcOrd="1" destOrd="0" presId="urn:microsoft.com/office/officeart/2005/8/layout/venn2"/>
    <dgm:cxn modelId="{4C66D3DD-3B5F-4AF0-92CC-ED48487BF3E7}" type="presParOf" srcId="{FE6E0BEA-7DB5-4E00-844D-4E84E4CCAFD2}" destId="{AC7F6A7A-114C-41AF-A02F-E438F1CB12BE}" srcOrd="0" destOrd="0" presId="urn:microsoft.com/office/officeart/2005/8/layout/venn2"/>
    <dgm:cxn modelId="{615E9AD9-411E-4095-93C9-E74D23833C4A}" type="presParOf" srcId="{FE6E0BEA-7DB5-4E00-844D-4E84E4CCAFD2}" destId="{F9FDEA64-3858-4291-A4C3-4064BBCC3EF3}" srcOrd="1" destOrd="0" presId="urn:microsoft.com/office/officeart/2005/8/layout/venn2"/>
    <dgm:cxn modelId="{6F53A44E-48BE-46FD-A9F7-14DE38D5D80E}" type="presParOf" srcId="{60B640D9-E69F-4FAC-83EB-79874113C5CB}" destId="{3F9BA0C1-67E9-4B59-831D-50E815A3B0FF}" srcOrd="2" destOrd="0" presId="urn:microsoft.com/office/officeart/2005/8/layout/venn2"/>
    <dgm:cxn modelId="{39FAB09F-2CEA-4917-A3A2-CE95058820D7}" type="presParOf" srcId="{3F9BA0C1-67E9-4B59-831D-50E815A3B0FF}" destId="{4117D076-3A06-4057-B838-1A42C5A30895}" srcOrd="0" destOrd="0" presId="urn:microsoft.com/office/officeart/2005/8/layout/venn2"/>
    <dgm:cxn modelId="{356F047E-9284-42B1-A100-15543AC1BC0B}" type="presParOf" srcId="{3F9BA0C1-67E9-4B59-831D-50E815A3B0FF}" destId="{8AB7DDB5-B4F4-46D4-A1ED-F78137438761}"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80E355-88E6-40A0-95BF-B7A9538A8606}"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NZ"/>
        </a:p>
      </dgm:t>
    </dgm:pt>
    <dgm:pt modelId="{83A9AA8C-9E40-40C9-B1E1-3EA6BA42BB9D}">
      <dgm:prSet phldrT="[Text]"/>
      <dgm:spPr/>
      <dgm:t>
        <a:bodyPr/>
        <a:lstStyle/>
        <a:p>
          <a:r>
            <a:rPr lang="en-NZ" dirty="0">
              <a:latin typeface="Agency FB" pitchFamily="34" charset="0"/>
            </a:rPr>
            <a:t>3-6 months</a:t>
          </a:r>
        </a:p>
      </dgm:t>
    </dgm:pt>
    <dgm:pt modelId="{C740AF29-5539-4AEF-928E-7F7825AA2634}" type="parTrans" cxnId="{CD65B6D4-6DCC-4387-91F6-7D6A43090AD7}">
      <dgm:prSet/>
      <dgm:spPr/>
      <dgm:t>
        <a:bodyPr/>
        <a:lstStyle/>
        <a:p>
          <a:endParaRPr lang="en-NZ"/>
        </a:p>
      </dgm:t>
    </dgm:pt>
    <dgm:pt modelId="{6D4F3884-4D45-4AD0-A735-EE3CA7422A41}" type="sibTrans" cxnId="{CD65B6D4-6DCC-4387-91F6-7D6A43090AD7}">
      <dgm:prSet/>
      <dgm:spPr/>
      <dgm:t>
        <a:bodyPr/>
        <a:lstStyle/>
        <a:p>
          <a:endParaRPr lang="en-NZ"/>
        </a:p>
      </dgm:t>
    </dgm:pt>
    <dgm:pt modelId="{3D3B1DBC-5DAE-4997-9EAB-4373147B3509}">
      <dgm:prSet phldrT="[Text]" custT="1"/>
      <dgm:spPr/>
      <dgm:t>
        <a:bodyPr/>
        <a:lstStyle/>
        <a:p>
          <a:r>
            <a:rPr lang="en-NZ" sz="1300" dirty="0">
              <a:latin typeface="Agency FB" pitchFamily="34" charset="0"/>
            </a:rPr>
            <a:t>Short steps towards goals</a:t>
          </a:r>
        </a:p>
      </dgm:t>
    </dgm:pt>
    <dgm:pt modelId="{048026D0-0EA5-4B7D-AA53-A209034C142C}" type="parTrans" cxnId="{234F3DF0-5261-4414-B741-BA0E207EA29B}">
      <dgm:prSet/>
      <dgm:spPr/>
      <dgm:t>
        <a:bodyPr/>
        <a:lstStyle/>
        <a:p>
          <a:endParaRPr lang="en-NZ"/>
        </a:p>
      </dgm:t>
    </dgm:pt>
    <dgm:pt modelId="{322F078D-ACD2-42A3-9071-4385326B5EF1}" type="sibTrans" cxnId="{234F3DF0-5261-4414-B741-BA0E207EA29B}">
      <dgm:prSet/>
      <dgm:spPr/>
      <dgm:t>
        <a:bodyPr/>
        <a:lstStyle/>
        <a:p>
          <a:endParaRPr lang="en-NZ"/>
        </a:p>
      </dgm:t>
    </dgm:pt>
    <dgm:pt modelId="{D187AA87-C1DB-49BE-A7C9-16C49700C5C1}">
      <dgm:prSet phldrT="[Text]"/>
      <dgm:spPr/>
      <dgm:t>
        <a:bodyPr/>
        <a:lstStyle/>
        <a:p>
          <a:r>
            <a:rPr lang="en-NZ" dirty="0">
              <a:latin typeface="Agency FB" pitchFamily="34" charset="0"/>
            </a:rPr>
            <a:t>6-12 months</a:t>
          </a:r>
        </a:p>
      </dgm:t>
    </dgm:pt>
    <dgm:pt modelId="{4B44D0DA-31A9-4B83-9454-7D3744B5D8F7}" type="parTrans" cxnId="{D4496625-7748-4B0D-9820-5E92F7EB8F00}">
      <dgm:prSet/>
      <dgm:spPr/>
      <dgm:t>
        <a:bodyPr/>
        <a:lstStyle/>
        <a:p>
          <a:endParaRPr lang="en-NZ"/>
        </a:p>
      </dgm:t>
    </dgm:pt>
    <dgm:pt modelId="{A0AFC094-1487-4041-82AE-3F1311D4C617}" type="sibTrans" cxnId="{D4496625-7748-4B0D-9820-5E92F7EB8F00}">
      <dgm:prSet/>
      <dgm:spPr/>
      <dgm:t>
        <a:bodyPr/>
        <a:lstStyle/>
        <a:p>
          <a:endParaRPr lang="en-NZ"/>
        </a:p>
      </dgm:t>
    </dgm:pt>
    <dgm:pt modelId="{D4C8746E-E267-42A6-852A-2765387AC747}">
      <dgm:prSet phldrT="[Text]" custT="1"/>
      <dgm:spPr/>
      <dgm:t>
        <a:bodyPr/>
        <a:lstStyle/>
        <a:p>
          <a:r>
            <a:rPr lang="en-NZ" sz="1300" dirty="0">
              <a:latin typeface="Agency FB" pitchFamily="34" charset="0"/>
            </a:rPr>
            <a:t>What would you like to be doing differently in one year?</a:t>
          </a:r>
        </a:p>
      </dgm:t>
    </dgm:pt>
    <dgm:pt modelId="{CB4A118A-F13E-4F45-9C1A-FC03E3456250}" type="parTrans" cxnId="{F2F88B18-F7E4-445C-B219-38CE96B39604}">
      <dgm:prSet/>
      <dgm:spPr/>
      <dgm:t>
        <a:bodyPr/>
        <a:lstStyle/>
        <a:p>
          <a:endParaRPr lang="en-NZ"/>
        </a:p>
      </dgm:t>
    </dgm:pt>
    <dgm:pt modelId="{51A84F82-D4B9-4088-9B29-A699C6D67DB5}" type="sibTrans" cxnId="{F2F88B18-F7E4-445C-B219-38CE96B39604}">
      <dgm:prSet/>
      <dgm:spPr/>
      <dgm:t>
        <a:bodyPr/>
        <a:lstStyle/>
        <a:p>
          <a:endParaRPr lang="en-NZ"/>
        </a:p>
      </dgm:t>
    </dgm:pt>
    <dgm:pt modelId="{B9D347D5-0A63-47CD-A13C-A582C23EDF7B}">
      <dgm:prSet phldrT="[Text]"/>
      <dgm:spPr/>
      <dgm:t>
        <a:bodyPr/>
        <a:lstStyle/>
        <a:p>
          <a:r>
            <a:rPr lang="en-NZ" dirty="0">
              <a:latin typeface="Agency FB" pitchFamily="34" charset="0"/>
            </a:rPr>
            <a:t>Beyond 12 months</a:t>
          </a:r>
        </a:p>
      </dgm:t>
    </dgm:pt>
    <dgm:pt modelId="{F92CE884-6F95-4FFC-A98E-69152920BA8E}" type="parTrans" cxnId="{D087B675-97CF-47E8-8B36-FACBE4816854}">
      <dgm:prSet/>
      <dgm:spPr/>
      <dgm:t>
        <a:bodyPr/>
        <a:lstStyle/>
        <a:p>
          <a:endParaRPr lang="en-NZ"/>
        </a:p>
      </dgm:t>
    </dgm:pt>
    <dgm:pt modelId="{2151B461-41E9-4588-BAF3-CF9CE31ED840}" type="sibTrans" cxnId="{D087B675-97CF-47E8-8B36-FACBE4816854}">
      <dgm:prSet/>
      <dgm:spPr/>
      <dgm:t>
        <a:bodyPr/>
        <a:lstStyle/>
        <a:p>
          <a:endParaRPr lang="en-NZ"/>
        </a:p>
      </dgm:t>
    </dgm:pt>
    <dgm:pt modelId="{5E531C76-2164-4F4B-891B-30C5789024D9}">
      <dgm:prSet phldrT="[Text]" custT="1"/>
      <dgm:spPr/>
      <dgm:t>
        <a:bodyPr/>
        <a:lstStyle/>
        <a:p>
          <a:r>
            <a:rPr lang="en-NZ" sz="1300" dirty="0">
              <a:latin typeface="Agency FB" pitchFamily="34" charset="0"/>
            </a:rPr>
            <a:t>Goals with many steps</a:t>
          </a:r>
        </a:p>
      </dgm:t>
    </dgm:pt>
    <dgm:pt modelId="{A57E6AB3-A7F8-486C-9631-6DE136116D5B}" type="parTrans" cxnId="{159AC9B3-ECC1-4F29-8E91-83E968A8F0CC}">
      <dgm:prSet/>
      <dgm:spPr/>
      <dgm:t>
        <a:bodyPr/>
        <a:lstStyle/>
        <a:p>
          <a:endParaRPr lang="en-NZ"/>
        </a:p>
      </dgm:t>
    </dgm:pt>
    <dgm:pt modelId="{E41E5604-B990-4C58-A632-1D40B31E4E00}" type="sibTrans" cxnId="{159AC9B3-ECC1-4F29-8E91-83E968A8F0CC}">
      <dgm:prSet/>
      <dgm:spPr/>
      <dgm:t>
        <a:bodyPr/>
        <a:lstStyle/>
        <a:p>
          <a:endParaRPr lang="en-NZ"/>
        </a:p>
      </dgm:t>
    </dgm:pt>
    <dgm:pt modelId="{483D406A-BEA0-4E43-91FC-CEC96E6B0370}">
      <dgm:prSet phldrT="[Text]" custT="1"/>
      <dgm:spPr/>
      <dgm:t>
        <a:bodyPr/>
        <a:lstStyle/>
        <a:p>
          <a:r>
            <a:rPr lang="en-NZ" sz="1300">
              <a:latin typeface="Agency FB" pitchFamily="34" charset="0"/>
            </a:rPr>
            <a:t>More ambitious goals</a:t>
          </a:r>
          <a:endParaRPr lang="en-NZ" sz="1300" dirty="0">
            <a:latin typeface="Agency FB" pitchFamily="34" charset="0"/>
          </a:endParaRPr>
        </a:p>
      </dgm:t>
    </dgm:pt>
    <dgm:pt modelId="{BFFE242D-11B9-4678-8B0D-0D80A990F191}" type="parTrans" cxnId="{AF8980C9-0E0F-4A3A-A15B-0E2C3FCBE225}">
      <dgm:prSet/>
      <dgm:spPr/>
      <dgm:t>
        <a:bodyPr/>
        <a:lstStyle/>
        <a:p>
          <a:endParaRPr lang="en-NZ"/>
        </a:p>
      </dgm:t>
    </dgm:pt>
    <dgm:pt modelId="{BFE0684F-8C2D-4073-A801-445D03451801}" type="sibTrans" cxnId="{AF8980C9-0E0F-4A3A-A15B-0E2C3FCBE225}">
      <dgm:prSet/>
      <dgm:spPr/>
      <dgm:t>
        <a:bodyPr/>
        <a:lstStyle/>
        <a:p>
          <a:endParaRPr lang="en-NZ"/>
        </a:p>
      </dgm:t>
    </dgm:pt>
    <dgm:pt modelId="{9797583D-0EF3-4FC6-8BD2-1C39BF61A0DC}">
      <dgm:prSet phldrT="[Text]" custT="1"/>
      <dgm:spPr/>
      <dgm:t>
        <a:bodyPr/>
        <a:lstStyle/>
        <a:p>
          <a:r>
            <a:rPr lang="en-NZ" sz="1300" dirty="0">
              <a:latin typeface="Agency FB" pitchFamily="34" charset="0"/>
            </a:rPr>
            <a:t>Tangible actions</a:t>
          </a:r>
        </a:p>
      </dgm:t>
    </dgm:pt>
    <dgm:pt modelId="{3E14030F-13C6-439C-BAE7-B8553647A7A1}" type="parTrans" cxnId="{EA40E53A-2E4C-4226-B2FB-E3B542A9C9C5}">
      <dgm:prSet/>
      <dgm:spPr/>
      <dgm:t>
        <a:bodyPr/>
        <a:lstStyle/>
        <a:p>
          <a:endParaRPr lang="en-NZ"/>
        </a:p>
      </dgm:t>
    </dgm:pt>
    <dgm:pt modelId="{562C2033-1536-4825-B3B7-5460A28465E7}" type="sibTrans" cxnId="{EA40E53A-2E4C-4226-B2FB-E3B542A9C9C5}">
      <dgm:prSet/>
      <dgm:spPr/>
      <dgm:t>
        <a:bodyPr/>
        <a:lstStyle/>
        <a:p>
          <a:endParaRPr lang="en-NZ"/>
        </a:p>
      </dgm:t>
    </dgm:pt>
    <dgm:pt modelId="{926EA5AF-9E65-4B5D-9A1D-FFC1141A2E0A}">
      <dgm:prSet phldrT="[Text]" custT="1"/>
      <dgm:spPr/>
      <dgm:t>
        <a:bodyPr/>
        <a:lstStyle/>
        <a:p>
          <a:r>
            <a:rPr lang="en-NZ" sz="1300" dirty="0">
              <a:latin typeface="Agency FB" pitchFamily="34" charset="0"/>
            </a:rPr>
            <a:t>Making headway on your plan</a:t>
          </a:r>
        </a:p>
      </dgm:t>
    </dgm:pt>
    <dgm:pt modelId="{8172E64B-2488-4696-9D0B-2329F67B6CF7}" type="parTrans" cxnId="{2A536455-BF12-4D23-AD20-02E990F161F3}">
      <dgm:prSet/>
      <dgm:spPr/>
      <dgm:t>
        <a:bodyPr/>
        <a:lstStyle/>
        <a:p>
          <a:endParaRPr lang="en-NZ"/>
        </a:p>
      </dgm:t>
    </dgm:pt>
    <dgm:pt modelId="{77A1558E-0911-470F-BAE7-CAFBD25278E6}" type="sibTrans" cxnId="{2A536455-BF12-4D23-AD20-02E990F161F3}">
      <dgm:prSet/>
      <dgm:spPr/>
      <dgm:t>
        <a:bodyPr/>
        <a:lstStyle/>
        <a:p>
          <a:endParaRPr lang="en-NZ"/>
        </a:p>
      </dgm:t>
    </dgm:pt>
    <dgm:pt modelId="{21786DBA-CE8B-4355-8B3B-9CD40427FDE4}">
      <dgm:prSet phldrT="[Text]" custT="1"/>
      <dgm:spPr/>
      <dgm:t>
        <a:bodyPr/>
        <a:lstStyle/>
        <a:p>
          <a:r>
            <a:rPr lang="en-NZ" sz="1300" dirty="0">
              <a:latin typeface="Agency FB" pitchFamily="34" charset="0"/>
            </a:rPr>
            <a:t>Quick wins?</a:t>
          </a:r>
        </a:p>
      </dgm:t>
    </dgm:pt>
    <dgm:pt modelId="{3A5D446D-4E13-4B63-9EB5-0EF0B64B1FAD}" type="parTrans" cxnId="{42F9E99D-D9F1-4E64-A964-DAAFD82F9523}">
      <dgm:prSet/>
      <dgm:spPr/>
      <dgm:t>
        <a:bodyPr/>
        <a:lstStyle/>
        <a:p>
          <a:endParaRPr lang="en-NZ"/>
        </a:p>
      </dgm:t>
    </dgm:pt>
    <dgm:pt modelId="{F22D2FB5-C449-44C1-B54B-A33591A209AD}" type="sibTrans" cxnId="{42F9E99D-D9F1-4E64-A964-DAAFD82F9523}">
      <dgm:prSet/>
      <dgm:spPr/>
      <dgm:t>
        <a:bodyPr/>
        <a:lstStyle/>
        <a:p>
          <a:endParaRPr lang="en-NZ"/>
        </a:p>
      </dgm:t>
    </dgm:pt>
    <dgm:pt modelId="{37A33DDA-ABA2-4C81-86B9-1B2E1D47A953}">
      <dgm:prSet phldrT="[Text]" custT="1"/>
      <dgm:spPr/>
      <dgm:t>
        <a:bodyPr/>
        <a:lstStyle/>
        <a:p>
          <a:r>
            <a:rPr lang="en-NZ" sz="1300" dirty="0">
              <a:latin typeface="Agency FB" pitchFamily="34" charset="0"/>
            </a:rPr>
            <a:t>Attend trainings/courses/ learning opportunities</a:t>
          </a:r>
        </a:p>
      </dgm:t>
    </dgm:pt>
    <dgm:pt modelId="{B13124C9-9052-42D7-B487-EDC66071396C}" type="parTrans" cxnId="{964FC9AF-E380-461A-A70F-4CB5D4B6C9C6}">
      <dgm:prSet/>
      <dgm:spPr/>
      <dgm:t>
        <a:bodyPr/>
        <a:lstStyle/>
        <a:p>
          <a:endParaRPr lang="en-NZ"/>
        </a:p>
      </dgm:t>
    </dgm:pt>
    <dgm:pt modelId="{AABD6B22-F28B-4858-9C4D-6E7D040AB83F}" type="sibTrans" cxnId="{964FC9AF-E380-461A-A70F-4CB5D4B6C9C6}">
      <dgm:prSet/>
      <dgm:spPr/>
      <dgm:t>
        <a:bodyPr/>
        <a:lstStyle/>
        <a:p>
          <a:endParaRPr lang="en-NZ"/>
        </a:p>
      </dgm:t>
    </dgm:pt>
    <dgm:pt modelId="{999A030A-DB8F-4000-BFCD-61DD27A47ADF}">
      <dgm:prSet phldrT="[Text]" custT="1"/>
      <dgm:spPr/>
      <dgm:t>
        <a:bodyPr/>
        <a:lstStyle/>
        <a:p>
          <a:endParaRPr lang="en-NZ" sz="1300" dirty="0">
            <a:latin typeface="Agency FB" pitchFamily="34" charset="0"/>
          </a:endParaRPr>
        </a:p>
      </dgm:t>
    </dgm:pt>
    <dgm:pt modelId="{938AFBC3-E953-45D3-8A0E-32C5BEA262EE}" type="parTrans" cxnId="{78804640-3734-459E-9187-41774CC09290}">
      <dgm:prSet/>
      <dgm:spPr/>
      <dgm:t>
        <a:bodyPr/>
        <a:lstStyle/>
        <a:p>
          <a:endParaRPr lang="en-NZ"/>
        </a:p>
      </dgm:t>
    </dgm:pt>
    <dgm:pt modelId="{2E2B7365-1F93-449B-BFB0-E14DB8755254}" type="sibTrans" cxnId="{78804640-3734-459E-9187-41774CC09290}">
      <dgm:prSet/>
      <dgm:spPr/>
      <dgm:t>
        <a:bodyPr/>
        <a:lstStyle/>
        <a:p>
          <a:endParaRPr lang="en-NZ"/>
        </a:p>
      </dgm:t>
    </dgm:pt>
    <dgm:pt modelId="{FDBC882B-9A22-4F8D-8404-2B1DAA845241}">
      <dgm:prSet phldrT="[Text]" custT="1"/>
      <dgm:spPr/>
      <dgm:t>
        <a:bodyPr/>
        <a:lstStyle/>
        <a:p>
          <a:r>
            <a:rPr lang="en-NZ" sz="1300" dirty="0">
              <a:latin typeface="Agency FB" pitchFamily="34" charset="0"/>
            </a:rPr>
            <a:t>Share new ideas with your team</a:t>
          </a:r>
        </a:p>
      </dgm:t>
    </dgm:pt>
    <dgm:pt modelId="{6F9BBD32-A2BF-4D3C-AB8A-C6B71F5BA117}" type="parTrans" cxnId="{75950B35-698F-4CAE-A54C-2C715F4201C2}">
      <dgm:prSet/>
      <dgm:spPr/>
      <dgm:t>
        <a:bodyPr/>
        <a:lstStyle/>
        <a:p>
          <a:endParaRPr lang="en-NZ"/>
        </a:p>
      </dgm:t>
    </dgm:pt>
    <dgm:pt modelId="{F53F640A-5AB8-4F42-BACB-1B6FE26897FF}" type="sibTrans" cxnId="{75950B35-698F-4CAE-A54C-2C715F4201C2}">
      <dgm:prSet/>
      <dgm:spPr/>
      <dgm:t>
        <a:bodyPr/>
        <a:lstStyle/>
        <a:p>
          <a:endParaRPr lang="en-NZ"/>
        </a:p>
      </dgm:t>
    </dgm:pt>
    <dgm:pt modelId="{9BE36904-AB16-4749-B8A3-349D8CE52A89}">
      <dgm:prSet phldrT="[Text]" custT="1"/>
      <dgm:spPr/>
      <dgm:t>
        <a:bodyPr/>
        <a:lstStyle/>
        <a:p>
          <a:r>
            <a:rPr lang="en-NZ" sz="1300" dirty="0">
              <a:latin typeface="Agency FB" pitchFamily="34" charset="0"/>
            </a:rPr>
            <a:t>Promotion? More responsibility? Your own team? Succession plan?</a:t>
          </a:r>
        </a:p>
      </dgm:t>
    </dgm:pt>
    <dgm:pt modelId="{647705A3-196A-483D-BAAF-E41305C10016}" type="parTrans" cxnId="{42129840-4D15-48F6-B653-7ACF06D4946E}">
      <dgm:prSet/>
      <dgm:spPr/>
      <dgm:t>
        <a:bodyPr/>
        <a:lstStyle/>
        <a:p>
          <a:endParaRPr lang="en-NZ"/>
        </a:p>
      </dgm:t>
    </dgm:pt>
    <dgm:pt modelId="{5E16C6FC-71D1-4177-A1E3-0C0828D0A450}" type="sibTrans" cxnId="{42129840-4D15-48F6-B653-7ACF06D4946E}">
      <dgm:prSet/>
      <dgm:spPr/>
      <dgm:t>
        <a:bodyPr/>
        <a:lstStyle/>
        <a:p>
          <a:endParaRPr lang="en-NZ"/>
        </a:p>
      </dgm:t>
    </dgm:pt>
    <dgm:pt modelId="{C20294F8-22A0-4FFD-9329-4E392549E709}" type="pres">
      <dgm:prSet presAssocID="{D780E355-88E6-40A0-95BF-B7A9538A8606}" presName="Name0" presStyleCnt="0">
        <dgm:presLayoutVars>
          <dgm:dir/>
          <dgm:animLvl val="lvl"/>
          <dgm:resizeHandles val="exact"/>
        </dgm:presLayoutVars>
      </dgm:prSet>
      <dgm:spPr/>
    </dgm:pt>
    <dgm:pt modelId="{10D975E4-6D56-442C-BB78-D15055152BEE}" type="pres">
      <dgm:prSet presAssocID="{D780E355-88E6-40A0-95BF-B7A9538A8606}" presName="tSp" presStyleCnt="0"/>
      <dgm:spPr/>
    </dgm:pt>
    <dgm:pt modelId="{1AAD8176-5B60-4A17-87F3-BB5F8D5EEDD8}" type="pres">
      <dgm:prSet presAssocID="{D780E355-88E6-40A0-95BF-B7A9538A8606}" presName="bSp" presStyleCnt="0"/>
      <dgm:spPr/>
    </dgm:pt>
    <dgm:pt modelId="{B97B60A6-3F67-4A6F-BC6B-2C165D2F6479}" type="pres">
      <dgm:prSet presAssocID="{D780E355-88E6-40A0-95BF-B7A9538A8606}" presName="process" presStyleCnt="0"/>
      <dgm:spPr/>
    </dgm:pt>
    <dgm:pt modelId="{AF1559B1-12A3-4253-A68F-B99E3B8485E7}" type="pres">
      <dgm:prSet presAssocID="{83A9AA8C-9E40-40C9-B1E1-3EA6BA42BB9D}" presName="composite1" presStyleCnt="0"/>
      <dgm:spPr/>
    </dgm:pt>
    <dgm:pt modelId="{DC97EEED-7839-4E56-95A3-668BED233D43}" type="pres">
      <dgm:prSet presAssocID="{83A9AA8C-9E40-40C9-B1E1-3EA6BA42BB9D}" presName="dummyNode1" presStyleLbl="node1" presStyleIdx="0" presStyleCnt="3"/>
      <dgm:spPr/>
    </dgm:pt>
    <dgm:pt modelId="{F402DBD7-69E7-4587-B250-0BC8428AB5BC}" type="pres">
      <dgm:prSet presAssocID="{83A9AA8C-9E40-40C9-B1E1-3EA6BA42BB9D}" presName="childNode1" presStyleLbl="bgAcc1" presStyleIdx="0" presStyleCnt="3">
        <dgm:presLayoutVars>
          <dgm:bulletEnabled val="1"/>
        </dgm:presLayoutVars>
      </dgm:prSet>
      <dgm:spPr/>
    </dgm:pt>
    <dgm:pt modelId="{A1A26CA6-FE8D-46B6-B9FA-5A59EBA60DC3}" type="pres">
      <dgm:prSet presAssocID="{83A9AA8C-9E40-40C9-B1E1-3EA6BA42BB9D}" presName="childNode1tx" presStyleLbl="bgAcc1" presStyleIdx="0" presStyleCnt="3">
        <dgm:presLayoutVars>
          <dgm:bulletEnabled val="1"/>
        </dgm:presLayoutVars>
      </dgm:prSet>
      <dgm:spPr/>
    </dgm:pt>
    <dgm:pt modelId="{3777EB7A-5D0E-4769-8B80-7F7A0890F687}" type="pres">
      <dgm:prSet presAssocID="{83A9AA8C-9E40-40C9-B1E1-3EA6BA42BB9D}" presName="parentNode1" presStyleLbl="node1" presStyleIdx="0" presStyleCnt="3">
        <dgm:presLayoutVars>
          <dgm:chMax val="1"/>
          <dgm:bulletEnabled val="1"/>
        </dgm:presLayoutVars>
      </dgm:prSet>
      <dgm:spPr/>
    </dgm:pt>
    <dgm:pt modelId="{54F9E6C5-8628-4FF9-A2A5-E355F25466BC}" type="pres">
      <dgm:prSet presAssocID="{83A9AA8C-9E40-40C9-B1E1-3EA6BA42BB9D}" presName="connSite1" presStyleCnt="0"/>
      <dgm:spPr/>
    </dgm:pt>
    <dgm:pt modelId="{4C000EB8-3BF3-4E2C-B170-9297BDB11F28}" type="pres">
      <dgm:prSet presAssocID="{6D4F3884-4D45-4AD0-A735-EE3CA7422A41}" presName="Name9" presStyleLbl="sibTrans2D1" presStyleIdx="0" presStyleCnt="2"/>
      <dgm:spPr/>
    </dgm:pt>
    <dgm:pt modelId="{B36B4524-C11C-4FDB-BEF8-C8518EF32678}" type="pres">
      <dgm:prSet presAssocID="{D187AA87-C1DB-49BE-A7C9-16C49700C5C1}" presName="composite2" presStyleCnt="0"/>
      <dgm:spPr/>
    </dgm:pt>
    <dgm:pt modelId="{83A31022-7C57-4814-AAE2-16A3F47D9F35}" type="pres">
      <dgm:prSet presAssocID="{D187AA87-C1DB-49BE-A7C9-16C49700C5C1}" presName="dummyNode2" presStyleLbl="node1" presStyleIdx="0" presStyleCnt="3"/>
      <dgm:spPr/>
    </dgm:pt>
    <dgm:pt modelId="{3117B447-60EC-46F9-86F0-54F7380FB841}" type="pres">
      <dgm:prSet presAssocID="{D187AA87-C1DB-49BE-A7C9-16C49700C5C1}" presName="childNode2" presStyleLbl="bgAcc1" presStyleIdx="1" presStyleCnt="3" custScaleX="112631">
        <dgm:presLayoutVars>
          <dgm:bulletEnabled val="1"/>
        </dgm:presLayoutVars>
      </dgm:prSet>
      <dgm:spPr/>
    </dgm:pt>
    <dgm:pt modelId="{D3E4DC0F-E91C-448F-854D-619F2759051D}" type="pres">
      <dgm:prSet presAssocID="{D187AA87-C1DB-49BE-A7C9-16C49700C5C1}" presName="childNode2tx" presStyleLbl="bgAcc1" presStyleIdx="1" presStyleCnt="3">
        <dgm:presLayoutVars>
          <dgm:bulletEnabled val="1"/>
        </dgm:presLayoutVars>
      </dgm:prSet>
      <dgm:spPr/>
    </dgm:pt>
    <dgm:pt modelId="{4AF06D29-A698-465D-A6DC-E4E0F11B6B8D}" type="pres">
      <dgm:prSet presAssocID="{D187AA87-C1DB-49BE-A7C9-16C49700C5C1}" presName="parentNode2" presStyleLbl="node1" presStyleIdx="1" presStyleCnt="3">
        <dgm:presLayoutVars>
          <dgm:chMax val="0"/>
          <dgm:bulletEnabled val="1"/>
        </dgm:presLayoutVars>
      </dgm:prSet>
      <dgm:spPr/>
    </dgm:pt>
    <dgm:pt modelId="{3F3C4FD6-A4C2-46F6-920A-6D34A1CC326E}" type="pres">
      <dgm:prSet presAssocID="{D187AA87-C1DB-49BE-A7C9-16C49700C5C1}" presName="connSite2" presStyleCnt="0"/>
      <dgm:spPr/>
    </dgm:pt>
    <dgm:pt modelId="{6226ED8C-46E4-4D87-A63A-D079272E81FE}" type="pres">
      <dgm:prSet presAssocID="{A0AFC094-1487-4041-82AE-3F1311D4C617}" presName="Name18" presStyleLbl="sibTrans2D1" presStyleIdx="1" presStyleCnt="2"/>
      <dgm:spPr/>
    </dgm:pt>
    <dgm:pt modelId="{316722C0-4EE3-44AA-BF77-B5918A6B6638}" type="pres">
      <dgm:prSet presAssocID="{B9D347D5-0A63-47CD-A13C-A582C23EDF7B}" presName="composite1" presStyleCnt="0"/>
      <dgm:spPr/>
    </dgm:pt>
    <dgm:pt modelId="{999245C2-46CB-4E65-8591-23CFC806FF10}" type="pres">
      <dgm:prSet presAssocID="{B9D347D5-0A63-47CD-A13C-A582C23EDF7B}" presName="dummyNode1" presStyleLbl="node1" presStyleIdx="1" presStyleCnt="3"/>
      <dgm:spPr/>
    </dgm:pt>
    <dgm:pt modelId="{264E8C7A-B6D5-462D-A2CE-0A27786A7629}" type="pres">
      <dgm:prSet presAssocID="{B9D347D5-0A63-47CD-A13C-A582C23EDF7B}" presName="childNode1" presStyleLbl="bgAcc1" presStyleIdx="2" presStyleCnt="3">
        <dgm:presLayoutVars>
          <dgm:bulletEnabled val="1"/>
        </dgm:presLayoutVars>
      </dgm:prSet>
      <dgm:spPr/>
    </dgm:pt>
    <dgm:pt modelId="{ED48571A-35E0-4851-AEB5-FC863D229D19}" type="pres">
      <dgm:prSet presAssocID="{B9D347D5-0A63-47CD-A13C-A582C23EDF7B}" presName="childNode1tx" presStyleLbl="bgAcc1" presStyleIdx="2" presStyleCnt="3">
        <dgm:presLayoutVars>
          <dgm:bulletEnabled val="1"/>
        </dgm:presLayoutVars>
      </dgm:prSet>
      <dgm:spPr/>
    </dgm:pt>
    <dgm:pt modelId="{FC44FB3B-A943-4EBA-A4F4-3036E85BC1DA}" type="pres">
      <dgm:prSet presAssocID="{B9D347D5-0A63-47CD-A13C-A582C23EDF7B}" presName="parentNode1" presStyleLbl="node1" presStyleIdx="2" presStyleCnt="3">
        <dgm:presLayoutVars>
          <dgm:chMax val="1"/>
          <dgm:bulletEnabled val="1"/>
        </dgm:presLayoutVars>
      </dgm:prSet>
      <dgm:spPr/>
    </dgm:pt>
    <dgm:pt modelId="{7E61F1D3-8800-4B8D-A59F-84E6B8C33A6F}" type="pres">
      <dgm:prSet presAssocID="{B9D347D5-0A63-47CD-A13C-A582C23EDF7B}" presName="connSite1" presStyleCnt="0"/>
      <dgm:spPr/>
    </dgm:pt>
  </dgm:ptLst>
  <dgm:cxnLst>
    <dgm:cxn modelId="{0DFD570B-964C-4A5E-8828-BD28A90BB36A}" type="presOf" srcId="{5E531C76-2164-4F4B-891B-30C5789024D9}" destId="{ED48571A-35E0-4851-AEB5-FC863D229D19}" srcOrd="1" destOrd="0" presId="urn:microsoft.com/office/officeart/2005/8/layout/hProcess4"/>
    <dgm:cxn modelId="{F2F88B18-F7E4-445C-B219-38CE96B39604}" srcId="{D187AA87-C1DB-49BE-A7C9-16C49700C5C1}" destId="{D4C8746E-E267-42A6-852A-2765387AC747}" srcOrd="0" destOrd="0" parTransId="{CB4A118A-F13E-4F45-9C1A-FC03E3456250}" sibTransId="{51A84F82-D4B9-4088-9B29-A699C6D67DB5}"/>
    <dgm:cxn modelId="{D4496625-7748-4B0D-9820-5E92F7EB8F00}" srcId="{D780E355-88E6-40A0-95BF-B7A9538A8606}" destId="{D187AA87-C1DB-49BE-A7C9-16C49700C5C1}" srcOrd="1" destOrd="0" parTransId="{4B44D0DA-31A9-4B83-9454-7D3744B5D8F7}" sibTransId="{A0AFC094-1487-4041-82AE-3F1311D4C617}"/>
    <dgm:cxn modelId="{2B192C2C-A071-4241-835B-C03B8E9AE679}" type="presOf" srcId="{3D3B1DBC-5DAE-4997-9EAB-4373147B3509}" destId="{F402DBD7-69E7-4587-B250-0BC8428AB5BC}" srcOrd="0" destOrd="0" presId="urn:microsoft.com/office/officeart/2005/8/layout/hProcess4"/>
    <dgm:cxn modelId="{75950B35-698F-4CAE-A54C-2C715F4201C2}" srcId="{D187AA87-C1DB-49BE-A7C9-16C49700C5C1}" destId="{FDBC882B-9A22-4F8D-8404-2B1DAA845241}" srcOrd="2" destOrd="0" parTransId="{6F9BBD32-A2BF-4D3C-AB8A-C6B71F5BA117}" sibTransId="{F53F640A-5AB8-4F42-BACB-1B6FE26897FF}"/>
    <dgm:cxn modelId="{EA40E53A-2E4C-4226-B2FB-E3B542A9C9C5}" srcId="{83A9AA8C-9E40-40C9-B1E1-3EA6BA42BB9D}" destId="{9797583D-0EF3-4FC6-8BD2-1C39BF61A0DC}" srcOrd="1" destOrd="0" parTransId="{3E14030F-13C6-439C-BAE7-B8553647A7A1}" sibTransId="{562C2033-1536-4825-B3B7-5460A28465E7}"/>
    <dgm:cxn modelId="{FBE3393E-872A-46A2-9213-9F9ED965D71A}" type="presOf" srcId="{3D3B1DBC-5DAE-4997-9EAB-4373147B3509}" destId="{A1A26CA6-FE8D-46B6-B9FA-5A59EBA60DC3}" srcOrd="1" destOrd="0" presId="urn:microsoft.com/office/officeart/2005/8/layout/hProcess4"/>
    <dgm:cxn modelId="{78804640-3734-459E-9187-41774CC09290}" srcId="{D187AA87-C1DB-49BE-A7C9-16C49700C5C1}" destId="{999A030A-DB8F-4000-BFCD-61DD27A47ADF}" srcOrd="3" destOrd="0" parTransId="{938AFBC3-E953-45D3-8A0E-32C5BEA262EE}" sibTransId="{2E2B7365-1F93-449B-BFB0-E14DB8755254}"/>
    <dgm:cxn modelId="{42129840-4D15-48F6-B653-7ACF06D4946E}" srcId="{B9D347D5-0A63-47CD-A13C-A582C23EDF7B}" destId="{9BE36904-AB16-4749-B8A3-349D8CE52A89}" srcOrd="2" destOrd="0" parTransId="{647705A3-196A-483D-BAAF-E41305C10016}" sibTransId="{5E16C6FC-71D1-4177-A1E3-0C0828D0A450}"/>
    <dgm:cxn modelId="{5FEA3A44-C7CC-4F24-99F4-6EAF5F7D8F5F}" type="presOf" srcId="{FDBC882B-9A22-4F8D-8404-2B1DAA845241}" destId="{3117B447-60EC-46F9-86F0-54F7380FB841}" srcOrd="0" destOrd="2" presId="urn:microsoft.com/office/officeart/2005/8/layout/hProcess4"/>
    <dgm:cxn modelId="{40584346-2995-41D6-AD8A-E418802260AC}" type="presOf" srcId="{21786DBA-CE8B-4355-8B3B-9CD40427FDE4}" destId="{F402DBD7-69E7-4587-B250-0BC8428AB5BC}" srcOrd="0" destOrd="3" presId="urn:microsoft.com/office/officeart/2005/8/layout/hProcess4"/>
    <dgm:cxn modelId="{0949646C-AB15-4F1E-81A5-118B1A0BE626}" type="presOf" srcId="{483D406A-BEA0-4E43-91FC-CEC96E6B0370}" destId="{264E8C7A-B6D5-462D-A2CE-0A27786A7629}" srcOrd="0" destOrd="1" presId="urn:microsoft.com/office/officeart/2005/8/layout/hProcess4"/>
    <dgm:cxn modelId="{AE6AB44C-9EC0-4266-877D-767521798D3D}" type="presOf" srcId="{A0AFC094-1487-4041-82AE-3F1311D4C617}" destId="{6226ED8C-46E4-4D87-A63A-D079272E81FE}" srcOrd="0" destOrd="0" presId="urn:microsoft.com/office/officeart/2005/8/layout/hProcess4"/>
    <dgm:cxn modelId="{F7184F70-EE2E-4B36-8A45-042C38315CC4}" type="presOf" srcId="{9BE36904-AB16-4749-B8A3-349D8CE52A89}" destId="{264E8C7A-B6D5-462D-A2CE-0A27786A7629}" srcOrd="0" destOrd="2" presId="urn:microsoft.com/office/officeart/2005/8/layout/hProcess4"/>
    <dgm:cxn modelId="{EB52A852-4750-4CDC-80F4-F23B4E37C376}" type="presOf" srcId="{9797583D-0EF3-4FC6-8BD2-1C39BF61A0DC}" destId="{A1A26CA6-FE8D-46B6-B9FA-5A59EBA60DC3}" srcOrd="1" destOrd="1" presId="urn:microsoft.com/office/officeart/2005/8/layout/hProcess4"/>
    <dgm:cxn modelId="{3B9DE872-CB1B-4764-A0BE-46E86470E0A7}" type="presOf" srcId="{D4C8746E-E267-42A6-852A-2765387AC747}" destId="{3117B447-60EC-46F9-86F0-54F7380FB841}" srcOrd="0" destOrd="0" presId="urn:microsoft.com/office/officeart/2005/8/layout/hProcess4"/>
    <dgm:cxn modelId="{B818EC52-7B93-4994-9500-17E531B226F3}" type="presOf" srcId="{FDBC882B-9A22-4F8D-8404-2B1DAA845241}" destId="{D3E4DC0F-E91C-448F-854D-619F2759051D}" srcOrd="1" destOrd="2" presId="urn:microsoft.com/office/officeart/2005/8/layout/hProcess4"/>
    <dgm:cxn modelId="{B7134A74-2DAA-44B8-98C3-7A8E0F113778}" type="presOf" srcId="{37A33DDA-ABA2-4C81-86B9-1B2E1D47A953}" destId="{D3E4DC0F-E91C-448F-854D-619F2759051D}" srcOrd="1" destOrd="1" presId="urn:microsoft.com/office/officeart/2005/8/layout/hProcess4"/>
    <dgm:cxn modelId="{2A536455-BF12-4D23-AD20-02E990F161F3}" srcId="{83A9AA8C-9E40-40C9-B1E1-3EA6BA42BB9D}" destId="{926EA5AF-9E65-4B5D-9A1D-FFC1141A2E0A}" srcOrd="2" destOrd="0" parTransId="{8172E64B-2488-4696-9D0B-2329F67B6CF7}" sibTransId="{77A1558E-0911-470F-BAE7-CAFBD25278E6}"/>
    <dgm:cxn modelId="{B8A2B375-8DA6-4AA5-AF18-9A413B06EE28}" type="presOf" srcId="{926EA5AF-9E65-4B5D-9A1D-FFC1141A2E0A}" destId="{A1A26CA6-FE8D-46B6-B9FA-5A59EBA60DC3}" srcOrd="1" destOrd="2" presId="urn:microsoft.com/office/officeart/2005/8/layout/hProcess4"/>
    <dgm:cxn modelId="{D087B675-97CF-47E8-8B36-FACBE4816854}" srcId="{D780E355-88E6-40A0-95BF-B7A9538A8606}" destId="{B9D347D5-0A63-47CD-A13C-A582C23EDF7B}" srcOrd="2" destOrd="0" parTransId="{F92CE884-6F95-4FFC-A98E-69152920BA8E}" sibTransId="{2151B461-41E9-4588-BAF3-CF9CE31ED840}"/>
    <dgm:cxn modelId="{716E827F-1AB1-485B-9AFC-874150218ED3}" type="presOf" srcId="{999A030A-DB8F-4000-BFCD-61DD27A47ADF}" destId="{3117B447-60EC-46F9-86F0-54F7380FB841}" srcOrd="0" destOrd="3" presId="urn:microsoft.com/office/officeart/2005/8/layout/hProcess4"/>
    <dgm:cxn modelId="{969CE980-CFCB-4464-B53B-9F60305FBC9C}" type="presOf" srcId="{B9D347D5-0A63-47CD-A13C-A582C23EDF7B}" destId="{FC44FB3B-A943-4EBA-A4F4-3036E85BC1DA}" srcOrd="0" destOrd="0" presId="urn:microsoft.com/office/officeart/2005/8/layout/hProcess4"/>
    <dgm:cxn modelId="{7A926294-007B-405D-86F9-E6C9F543DC4A}" type="presOf" srcId="{D187AA87-C1DB-49BE-A7C9-16C49700C5C1}" destId="{4AF06D29-A698-465D-A6DC-E4E0F11B6B8D}" srcOrd="0" destOrd="0" presId="urn:microsoft.com/office/officeart/2005/8/layout/hProcess4"/>
    <dgm:cxn modelId="{6029DE9A-7742-49F8-83FA-D80DD6573A1E}" type="presOf" srcId="{37A33DDA-ABA2-4C81-86B9-1B2E1D47A953}" destId="{3117B447-60EC-46F9-86F0-54F7380FB841}" srcOrd="0" destOrd="1" presId="urn:microsoft.com/office/officeart/2005/8/layout/hProcess4"/>
    <dgm:cxn modelId="{9A0C839B-C26A-4D1F-9AAD-85E9B46E1AF4}" type="presOf" srcId="{483D406A-BEA0-4E43-91FC-CEC96E6B0370}" destId="{ED48571A-35E0-4851-AEB5-FC863D229D19}" srcOrd="1" destOrd="1" presId="urn:microsoft.com/office/officeart/2005/8/layout/hProcess4"/>
    <dgm:cxn modelId="{42F9E99D-D9F1-4E64-A964-DAAFD82F9523}" srcId="{83A9AA8C-9E40-40C9-B1E1-3EA6BA42BB9D}" destId="{21786DBA-CE8B-4355-8B3B-9CD40427FDE4}" srcOrd="3" destOrd="0" parTransId="{3A5D446D-4E13-4B63-9EB5-0EF0B64B1FAD}" sibTransId="{F22D2FB5-C449-44C1-B54B-A33591A209AD}"/>
    <dgm:cxn modelId="{90E5069F-BEE9-47B7-811A-48A7DFB80E2F}" type="presOf" srcId="{21786DBA-CE8B-4355-8B3B-9CD40427FDE4}" destId="{A1A26CA6-FE8D-46B6-B9FA-5A59EBA60DC3}" srcOrd="1" destOrd="3" presId="urn:microsoft.com/office/officeart/2005/8/layout/hProcess4"/>
    <dgm:cxn modelId="{ABA280AD-15E4-42EA-8B18-A72D9BEA5C92}" type="presOf" srcId="{83A9AA8C-9E40-40C9-B1E1-3EA6BA42BB9D}" destId="{3777EB7A-5D0E-4769-8B80-7F7A0890F687}" srcOrd="0" destOrd="0" presId="urn:microsoft.com/office/officeart/2005/8/layout/hProcess4"/>
    <dgm:cxn modelId="{964FC9AF-E380-461A-A70F-4CB5D4B6C9C6}" srcId="{D187AA87-C1DB-49BE-A7C9-16C49700C5C1}" destId="{37A33DDA-ABA2-4C81-86B9-1B2E1D47A953}" srcOrd="1" destOrd="0" parTransId="{B13124C9-9052-42D7-B487-EDC66071396C}" sibTransId="{AABD6B22-F28B-4858-9C4D-6E7D040AB83F}"/>
    <dgm:cxn modelId="{7A7403B3-6A9B-4B32-A1E1-8E4F3BCBEF2E}" type="presOf" srcId="{D780E355-88E6-40A0-95BF-B7A9538A8606}" destId="{C20294F8-22A0-4FFD-9329-4E392549E709}" srcOrd="0" destOrd="0" presId="urn:microsoft.com/office/officeart/2005/8/layout/hProcess4"/>
    <dgm:cxn modelId="{159AC9B3-ECC1-4F29-8E91-83E968A8F0CC}" srcId="{B9D347D5-0A63-47CD-A13C-A582C23EDF7B}" destId="{5E531C76-2164-4F4B-891B-30C5789024D9}" srcOrd="0" destOrd="0" parTransId="{A57E6AB3-A7F8-486C-9631-6DE136116D5B}" sibTransId="{E41E5604-B990-4C58-A632-1D40B31E4E00}"/>
    <dgm:cxn modelId="{9D3F11C3-0FC8-4FCF-81E9-73B0BCEB2509}" type="presOf" srcId="{9797583D-0EF3-4FC6-8BD2-1C39BF61A0DC}" destId="{F402DBD7-69E7-4587-B250-0BC8428AB5BC}" srcOrd="0" destOrd="1" presId="urn:microsoft.com/office/officeart/2005/8/layout/hProcess4"/>
    <dgm:cxn modelId="{AF8980C9-0E0F-4A3A-A15B-0E2C3FCBE225}" srcId="{B9D347D5-0A63-47CD-A13C-A582C23EDF7B}" destId="{483D406A-BEA0-4E43-91FC-CEC96E6B0370}" srcOrd="1" destOrd="0" parTransId="{BFFE242D-11B9-4678-8B0D-0D80A990F191}" sibTransId="{BFE0684F-8C2D-4073-A801-445D03451801}"/>
    <dgm:cxn modelId="{CD65B6D4-6DCC-4387-91F6-7D6A43090AD7}" srcId="{D780E355-88E6-40A0-95BF-B7A9538A8606}" destId="{83A9AA8C-9E40-40C9-B1E1-3EA6BA42BB9D}" srcOrd="0" destOrd="0" parTransId="{C740AF29-5539-4AEF-928E-7F7825AA2634}" sibTransId="{6D4F3884-4D45-4AD0-A735-EE3CA7422A41}"/>
    <dgm:cxn modelId="{3AF903E8-0D45-45E1-ABE4-9F0E86317165}" type="presOf" srcId="{D4C8746E-E267-42A6-852A-2765387AC747}" destId="{D3E4DC0F-E91C-448F-854D-619F2759051D}" srcOrd="1" destOrd="0" presId="urn:microsoft.com/office/officeart/2005/8/layout/hProcess4"/>
    <dgm:cxn modelId="{0AA5B4ED-BA30-428A-9F17-5926D01E6E3B}" type="presOf" srcId="{926EA5AF-9E65-4B5D-9A1D-FFC1141A2E0A}" destId="{F402DBD7-69E7-4587-B250-0BC8428AB5BC}" srcOrd="0" destOrd="2" presId="urn:microsoft.com/office/officeart/2005/8/layout/hProcess4"/>
    <dgm:cxn modelId="{234F3DF0-5261-4414-B741-BA0E207EA29B}" srcId="{83A9AA8C-9E40-40C9-B1E1-3EA6BA42BB9D}" destId="{3D3B1DBC-5DAE-4997-9EAB-4373147B3509}" srcOrd="0" destOrd="0" parTransId="{048026D0-0EA5-4B7D-AA53-A209034C142C}" sibTransId="{322F078D-ACD2-42A3-9071-4385326B5EF1}"/>
    <dgm:cxn modelId="{DFA50FF3-EF4A-4071-B2E7-613401E52D3B}" type="presOf" srcId="{5E531C76-2164-4F4B-891B-30C5789024D9}" destId="{264E8C7A-B6D5-462D-A2CE-0A27786A7629}" srcOrd="0" destOrd="0" presId="urn:microsoft.com/office/officeart/2005/8/layout/hProcess4"/>
    <dgm:cxn modelId="{A1B6B4F3-B746-473A-BDB4-C3ED034633D9}" type="presOf" srcId="{999A030A-DB8F-4000-BFCD-61DD27A47ADF}" destId="{D3E4DC0F-E91C-448F-854D-619F2759051D}" srcOrd="1" destOrd="3" presId="urn:microsoft.com/office/officeart/2005/8/layout/hProcess4"/>
    <dgm:cxn modelId="{A297F0F3-7F36-4A82-B2B5-D900E0099EC0}" type="presOf" srcId="{9BE36904-AB16-4749-B8A3-349D8CE52A89}" destId="{ED48571A-35E0-4851-AEB5-FC863D229D19}" srcOrd="1" destOrd="2" presId="urn:microsoft.com/office/officeart/2005/8/layout/hProcess4"/>
    <dgm:cxn modelId="{541159F8-C43D-4A13-8D0D-6F407CE911BA}" type="presOf" srcId="{6D4F3884-4D45-4AD0-A735-EE3CA7422A41}" destId="{4C000EB8-3BF3-4E2C-B170-9297BDB11F28}" srcOrd="0" destOrd="0" presId="urn:microsoft.com/office/officeart/2005/8/layout/hProcess4"/>
    <dgm:cxn modelId="{19D4FD2E-0F82-4A47-A536-7662D7497116}" type="presParOf" srcId="{C20294F8-22A0-4FFD-9329-4E392549E709}" destId="{10D975E4-6D56-442C-BB78-D15055152BEE}" srcOrd="0" destOrd="0" presId="urn:microsoft.com/office/officeart/2005/8/layout/hProcess4"/>
    <dgm:cxn modelId="{1435EAEC-49F2-40E9-B707-4BAE6813BE31}" type="presParOf" srcId="{C20294F8-22A0-4FFD-9329-4E392549E709}" destId="{1AAD8176-5B60-4A17-87F3-BB5F8D5EEDD8}" srcOrd="1" destOrd="0" presId="urn:microsoft.com/office/officeart/2005/8/layout/hProcess4"/>
    <dgm:cxn modelId="{30C394EB-072C-41CE-AD12-C066E9EDE9B0}" type="presParOf" srcId="{C20294F8-22A0-4FFD-9329-4E392549E709}" destId="{B97B60A6-3F67-4A6F-BC6B-2C165D2F6479}" srcOrd="2" destOrd="0" presId="urn:microsoft.com/office/officeart/2005/8/layout/hProcess4"/>
    <dgm:cxn modelId="{95B834C7-5DB9-4BDF-A3F6-4BB9745D555B}" type="presParOf" srcId="{B97B60A6-3F67-4A6F-BC6B-2C165D2F6479}" destId="{AF1559B1-12A3-4253-A68F-B99E3B8485E7}" srcOrd="0" destOrd="0" presId="urn:microsoft.com/office/officeart/2005/8/layout/hProcess4"/>
    <dgm:cxn modelId="{1D2BA6A7-6E90-4069-8B57-6C461A0A1BF2}" type="presParOf" srcId="{AF1559B1-12A3-4253-A68F-B99E3B8485E7}" destId="{DC97EEED-7839-4E56-95A3-668BED233D43}" srcOrd="0" destOrd="0" presId="urn:microsoft.com/office/officeart/2005/8/layout/hProcess4"/>
    <dgm:cxn modelId="{1A183EE4-3D51-450E-8D73-FAD340DB2B94}" type="presParOf" srcId="{AF1559B1-12A3-4253-A68F-B99E3B8485E7}" destId="{F402DBD7-69E7-4587-B250-0BC8428AB5BC}" srcOrd="1" destOrd="0" presId="urn:microsoft.com/office/officeart/2005/8/layout/hProcess4"/>
    <dgm:cxn modelId="{6FC08EDD-6CB3-43CA-B7F6-8D47387EEA5F}" type="presParOf" srcId="{AF1559B1-12A3-4253-A68F-B99E3B8485E7}" destId="{A1A26CA6-FE8D-46B6-B9FA-5A59EBA60DC3}" srcOrd="2" destOrd="0" presId="urn:microsoft.com/office/officeart/2005/8/layout/hProcess4"/>
    <dgm:cxn modelId="{FB8A60BD-89E1-451D-A269-57A46120D9AC}" type="presParOf" srcId="{AF1559B1-12A3-4253-A68F-B99E3B8485E7}" destId="{3777EB7A-5D0E-4769-8B80-7F7A0890F687}" srcOrd="3" destOrd="0" presId="urn:microsoft.com/office/officeart/2005/8/layout/hProcess4"/>
    <dgm:cxn modelId="{8FEBC221-279D-4277-9DE0-7EC7D2AB8129}" type="presParOf" srcId="{AF1559B1-12A3-4253-A68F-B99E3B8485E7}" destId="{54F9E6C5-8628-4FF9-A2A5-E355F25466BC}" srcOrd="4" destOrd="0" presId="urn:microsoft.com/office/officeart/2005/8/layout/hProcess4"/>
    <dgm:cxn modelId="{111D4BE0-3D14-46F4-8D38-F614CD42701F}" type="presParOf" srcId="{B97B60A6-3F67-4A6F-BC6B-2C165D2F6479}" destId="{4C000EB8-3BF3-4E2C-B170-9297BDB11F28}" srcOrd="1" destOrd="0" presId="urn:microsoft.com/office/officeart/2005/8/layout/hProcess4"/>
    <dgm:cxn modelId="{2F1E964C-9666-437E-A8A1-148F649F0CDC}" type="presParOf" srcId="{B97B60A6-3F67-4A6F-BC6B-2C165D2F6479}" destId="{B36B4524-C11C-4FDB-BEF8-C8518EF32678}" srcOrd="2" destOrd="0" presId="urn:microsoft.com/office/officeart/2005/8/layout/hProcess4"/>
    <dgm:cxn modelId="{79F03F0D-F908-45F7-8D23-59AF2910C069}" type="presParOf" srcId="{B36B4524-C11C-4FDB-BEF8-C8518EF32678}" destId="{83A31022-7C57-4814-AAE2-16A3F47D9F35}" srcOrd="0" destOrd="0" presId="urn:microsoft.com/office/officeart/2005/8/layout/hProcess4"/>
    <dgm:cxn modelId="{BDF70E77-7A44-4C91-B57C-790F072E1388}" type="presParOf" srcId="{B36B4524-C11C-4FDB-BEF8-C8518EF32678}" destId="{3117B447-60EC-46F9-86F0-54F7380FB841}" srcOrd="1" destOrd="0" presId="urn:microsoft.com/office/officeart/2005/8/layout/hProcess4"/>
    <dgm:cxn modelId="{147868EF-D82F-413F-BF03-C839E49308FC}" type="presParOf" srcId="{B36B4524-C11C-4FDB-BEF8-C8518EF32678}" destId="{D3E4DC0F-E91C-448F-854D-619F2759051D}" srcOrd="2" destOrd="0" presId="urn:microsoft.com/office/officeart/2005/8/layout/hProcess4"/>
    <dgm:cxn modelId="{76A12A7D-9103-4CFB-9544-5B24E120F912}" type="presParOf" srcId="{B36B4524-C11C-4FDB-BEF8-C8518EF32678}" destId="{4AF06D29-A698-465D-A6DC-E4E0F11B6B8D}" srcOrd="3" destOrd="0" presId="urn:microsoft.com/office/officeart/2005/8/layout/hProcess4"/>
    <dgm:cxn modelId="{82791B96-0FDC-4895-9215-A4689B60F685}" type="presParOf" srcId="{B36B4524-C11C-4FDB-BEF8-C8518EF32678}" destId="{3F3C4FD6-A4C2-46F6-920A-6D34A1CC326E}" srcOrd="4" destOrd="0" presId="urn:microsoft.com/office/officeart/2005/8/layout/hProcess4"/>
    <dgm:cxn modelId="{9166930B-41EB-458D-AF8D-359B1F81BA37}" type="presParOf" srcId="{B97B60A6-3F67-4A6F-BC6B-2C165D2F6479}" destId="{6226ED8C-46E4-4D87-A63A-D079272E81FE}" srcOrd="3" destOrd="0" presId="urn:microsoft.com/office/officeart/2005/8/layout/hProcess4"/>
    <dgm:cxn modelId="{A4A5D41E-AFDD-48CF-8BD6-4FE70C739B35}" type="presParOf" srcId="{B97B60A6-3F67-4A6F-BC6B-2C165D2F6479}" destId="{316722C0-4EE3-44AA-BF77-B5918A6B6638}" srcOrd="4" destOrd="0" presId="urn:microsoft.com/office/officeart/2005/8/layout/hProcess4"/>
    <dgm:cxn modelId="{6EDC6A17-658D-49EB-9726-CBD3CF723CCE}" type="presParOf" srcId="{316722C0-4EE3-44AA-BF77-B5918A6B6638}" destId="{999245C2-46CB-4E65-8591-23CFC806FF10}" srcOrd="0" destOrd="0" presId="urn:microsoft.com/office/officeart/2005/8/layout/hProcess4"/>
    <dgm:cxn modelId="{2E8901BB-8254-4909-A10E-FF994C02722C}" type="presParOf" srcId="{316722C0-4EE3-44AA-BF77-B5918A6B6638}" destId="{264E8C7A-B6D5-462D-A2CE-0A27786A7629}" srcOrd="1" destOrd="0" presId="urn:microsoft.com/office/officeart/2005/8/layout/hProcess4"/>
    <dgm:cxn modelId="{FC8431FE-7567-45E5-AAE9-958F6D479439}" type="presParOf" srcId="{316722C0-4EE3-44AA-BF77-B5918A6B6638}" destId="{ED48571A-35E0-4851-AEB5-FC863D229D19}" srcOrd="2" destOrd="0" presId="urn:microsoft.com/office/officeart/2005/8/layout/hProcess4"/>
    <dgm:cxn modelId="{C58DD5D2-C90E-4D29-ADF0-C23FCBA098ED}" type="presParOf" srcId="{316722C0-4EE3-44AA-BF77-B5918A6B6638}" destId="{FC44FB3B-A943-4EBA-A4F4-3036E85BC1DA}" srcOrd="3" destOrd="0" presId="urn:microsoft.com/office/officeart/2005/8/layout/hProcess4"/>
    <dgm:cxn modelId="{869ABEFE-0902-430F-8A66-4A957947174D}" type="presParOf" srcId="{316722C0-4EE3-44AA-BF77-B5918A6B6638}" destId="{7E61F1D3-8800-4B8D-A59F-84E6B8C33A6F}"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A96B4-F2BE-486C-8088-1ACB2EAFA451}">
      <dsp:nvSpPr>
        <dsp:cNvPr id="0" name=""/>
        <dsp:cNvSpPr/>
      </dsp:nvSpPr>
      <dsp:spPr>
        <a:xfrm>
          <a:off x="360039" y="0"/>
          <a:ext cx="3384376" cy="3384376"/>
        </a:xfrm>
        <a:prstGeom prst="ellipse">
          <a:avLst/>
        </a:prstGeom>
        <a:solidFill>
          <a:schemeClr val="accent3">
            <a:hueOff val="0"/>
            <a:satOff val="0"/>
            <a:lumOff val="0"/>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55625">
            <a:lnSpc>
              <a:spcPct val="90000"/>
            </a:lnSpc>
            <a:spcBef>
              <a:spcPct val="0"/>
            </a:spcBef>
            <a:spcAft>
              <a:spcPct val="35000"/>
            </a:spcAft>
            <a:buNone/>
          </a:pPr>
          <a:r>
            <a:rPr lang="en-NZ" sz="1250" b="1" kern="1200" dirty="0">
              <a:latin typeface="Agency FB" pitchFamily="34" charset="0"/>
            </a:rPr>
            <a:t>Te </a:t>
          </a:r>
          <a:r>
            <a:rPr lang="en-NZ" sz="1250" b="1" kern="1200" dirty="0" err="1">
              <a:latin typeface="Agency FB" pitchFamily="34" charset="0"/>
            </a:rPr>
            <a:t>Kakano</a:t>
          </a:r>
          <a:r>
            <a:rPr lang="en-NZ" sz="1250" b="1" kern="1200" dirty="0">
              <a:latin typeface="Agency FB" pitchFamily="34" charset="0"/>
            </a:rPr>
            <a:t>: </a:t>
          </a:r>
          <a:r>
            <a:rPr lang="en-NZ" sz="1250" kern="1200" dirty="0">
              <a:latin typeface="Agency FB" pitchFamily="34" charset="0"/>
            </a:rPr>
            <a:t>tools, resources &amp; individual support</a:t>
          </a:r>
        </a:p>
      </dsp:txBody>
      <dsp:txXfrm>
        <a:off x="1460808" y="169218"/>
        <a:ext cx="1182839" cy="507656"/>
      </dsp:txXfrm>
    </dsp:sp>
    <dsp:sp modelId="{AC7F6A7A-114C-41AF-A02F-E438F1CB12BE}">
      <dsp:nvSpPr>
        <dsp:cNvPr id="0" name=""/>
        <dsp:cNvSpPr/>
      </dsp:nvSpPr>
      <dsp:spPr>
        <a:xfrm>
          <a:off x="783086" y="846093"/>
          <a:ext cx="2538282" cy="2538282"/>
        </a:xfrm>
        <a:prstGeom prst="ellipse">
          <a:avLst/>
        </a:prstGeom>
        <a:solidFill>
          <a:schemeClr val="accent3">
            <a:hueOff val="1187685"/>
            <a:satOff val="6397"/>
            <a:lumOff val="8726"/>
            <a:alphaOff val="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55625">
            <a:lnSpc>
              <a:spcPct val="90000"/>
            </a:lnSpc>
            <a:spcBef>
              <a:spcPct val="0"/>
            </a:spcBef>
            <a:spcAft>
              <a:spcPct val="35000"/>
            </a:spcAft>
            <a:buNone/>
          </a:pPr>
          <a:r>
            <a:rPr lang="en-NZ" sz="1250" b="1" kern="1200" dirty="0">
              <a:latin typeface="Agency FB" pitchFamily="34" charset="0"/>
            </a:rPr>
            <a:t>Manager:</a:t>
          </a:r>
          <a:r>
            <a:rPr lang="en-NZ" sz="1250" kern="1200" dirty="0">
              <a:latin typeface="Agency FB" pitchFamily="34" charset="0"/>
            </a:rPr>
            <a:t> plan development, review &amp; attendance support</a:t>
          </a:r>
        </a:p>
      </dsp:txBody>
      <dsp:txXfrm>
        <a:off x="1460808" y="1004736"/>
        <a:ext cx="1182839" cy="475927"/>
      </dsp:txXfrm>
    </dsp:sp>
    <dsp:sp modelId="{4117D076-3A06-4057-B838-1A42C5A30895}">
      <dsp:nvSpPr>
        <dsp:cNvPr id="0" name=""/>
        <dsp:cNvSpPr/>
      </dsp:nvSpPr>
      <dsp:spPr>
        <a:xfrm>
          <a:off x="1206134" y="1692188"/>
          <a:ext cx="1692188" cy="1692188"/>
        </a:xfrm>
        <a:prstGeom prst="ellipse">
          <a:avLst/>
        </a:prstGeom>
        <a:solidFill>
          <a:schemeClr val="bg2">
            <a:lumMod val="50000"/>
          </a:schemeClr>
        </a:solidFill>
        <a:ln w="34925" cap="flat" cmpd="sng" algn="ctr">
          <a:solidFill>
            <a:schemeClr val="lt1">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55625">
            <a:lnSpc>
              <a:spcPct val="90000"/>
            </a:lnSpc>
            <a:spcBef>
              <a:spcPct val="0"/>
            </a:spcBef>
            <a:spcAft>
              <a:spcPct val="35000"/>
            </a:spcAft>
            <a:buNone/>
          </a:pPr>
          <a:r>
            <a:rPr lang="en-NZ" sz="1250" b="1" kern="1200" dirty="0">
              <a:latin typeface="Agency FB" pitchFamily="34" charset="0"/>
            </a:rPr>
            <a:t>Kaimahi: </a:t>
          </a:r>
          <a:r>
            <a:rPr lang="en-NZ" sz="1250" kern="1200" dirty="0">
              <a:latin typeface="Agency FB" pitchFamily="34" charset="0"/>
            </a:rPr>
            <a:t>direction, goals &amp; actions </a:t>
          </a:r>
        </a:p>
      </dsp:txBody>
      <dsp:txXfrm>
        <a:off x="1453949" y="2115235"/>
        <a:ext cx="1196557" cy="8460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02DBD7-69E7-4587-B250-0BC8428AB5BC}">
      <dsp:nvSpPr>
        <dsp:cNvPr id="0" name=""/>
        <dsp:cNvSpPr/>
      </dsp:nvSpPr>
      <dsp:spPr>
        <a:xfrm>
          <a:off x="4176" y="1189002"/>
          <a:ext cx="1918590" cy="158243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77850">
            <a:lnSpc>
              <a:spcPct val="90000"/>
            </a:lnSpc>
            <a:spcBef>
              <a:spcPct val="0"/>
            </a:spcBef>
            <a:spcAft>
              <a:spcPct val="15000"/>
            </a:spcAft>
            <a:buChar char="•"/>
          </a:pPr>
          <a:r>
            <a:rPr lang="en-NZ" sz="1300" kern="1200" dirty="0">
              <a:latin typeface="Agency FB" pitchFamily="34" charset="0"/>
            </a:rPr>
            <a:t>Short steps towards goals</a:t>
          </a:r>
        </a:p>
        <a:p>
          <a:pPr marL="114300" lvl="1" indent="-114300" algn="l" defTabSz="577850">
            <a:lnSpc>
              <a:spcPct val="90000"/>
            </a:lnSpc>
            <a:spcBef>
              <a:spcPct val="0"/>
            </a:spcBef>
            <a:spcAft>
              <a:spcPct val="15000"/>
            </a:spcAft>
            <a:buChar char="•"/>
          </a:pPr>
          <a:r>
            <a:rPr lang="en-NZ" sz="1300" kern="1200" dirty="0">
              <a:latin typeface="Agency FB" pitchFamily="34" charset="0"/>
            </a:rPr>
            <a:t>Tangible actions</a:t>
          </a:r>
        </a:p>
        <a:p>
          <a:pPr marL="114300" lvl="1" indent="-114300" algn="l" defTabSz="577850">
            <a:lnSpc>
              <a:spcPct val="90000"/>
            </a:lnSpc>
            <a:spcBef>
              <a:spcPct val="0"/>
            </a:spcBef>
            <a:spcAft>
              <a:spcPct val="15000"/>
            </a:spcAft>
            <a:buChar char="•"/>
          </a:pPr>
          <a:r>
            <a:rPr lang="en-NZ" sz="1300" kern="1200" dirty="0">
              <a:latin typeface="Agency FB" pitchFamily="34" charset="0"/>
            </a:rPr>
            <a:t>Making headway on your plan</a:t>
          </a:r>
        </a:p>
        <a:p>
          <a:pPr marL="114300" lvl="1" indent="-114300" algn="l" defTabSz="577850">
            <a:lnSpc>
              <a:spcPct val="90000"/>
            </a:lnSpc>
            <a:spcBef>
              <a:spcPct val="0"/>
            </a:spcBef>
            <a:spcAft>
              <a:spcPct val="15000"/>
            </a:spcAft>
            <a:buChar char="•"/>
          </a:pPr>
          <a:r>
            <a:rPr lang="en-NZ" sz="1300" kern="1200" dirty="0">
              <a:latin typeface="Agency FB" pitchFamily="34" charset="0"/>
            </a:rPr>
            <a:t>Quick wins?</a:t>
          </a:r>
        </a:p>
      </dsp:txBody>
      <dsp:txXfrm>
        <a:off x="40592" y="1225418"/>
        <a:ext cx="1845758" cy="1170510"/>
      </dsp:txXfrm>
    </dsp:sp>
    <dsp:sp modelId="{4C000EB8-3BF3-4E2C-B170-9297BDB11F28}">
      <dsp:nvSpPr>
        <dsp:cNvPr id="0" name=""/>
        <dsp:cNvSpPr/>
      </dsp:nvSpPr>
      <dsp:spPr>
        <a:xfrm>
          <a:off x="1081808" y="1492418"/>
          <a:ext cx="2209977" cy="2209977"/>
        </a:xfrm>
        <a:prstGeom prst="leftCircularArrow">
          <a:avLst>
            <a:gd name="adj1" fmla="val 2752"/>
            <a:gd name="adj2" fmla="val 335526"/>
            <a:gd name="adj3" fmla="val 2111036"/>
            <a:gd name="adj4" fmla="val 9024489"/>
            <a:gd name="adj5" fmla="val 321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77EB7A-5D0E-4769-8B80-7F7A0890F687}">
      <dsp:nvSpPr>
        <dsp:cNvPr id="0" name=""/>
        <dsp:cNvSpPr/>
      </dsp:nvSpPr>
      <dsp:spPr>
        <a:xfrm>
          <a:off x="430529" y="2432344"/>
          <a:ext cx="1705413" cy="6781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NZ" sz="2200" kern="1200" dirty="0">
              <a:latin typeface="Agency FB" pitchFamily="34" charset="0"/>
            </a:rPr>
            <a:t>3-6 months</a:t>
          </a:r>
        </a:p>
      </dsp:txBody>
      <dsp:txXfrm>
        <a:off x="450392" y="2452207"/>
        <a:ext cx="1665687" cy="638460"/>
      </dsp:txXfrm>
    </dsp:sp>
    <dsp:sp modelId="{3117B447-60EC-46F9-86F0-54F7380FB841}">
      <dsp:nvSpPr>
        <dsp:cNvPr id="0" name=""/>
        <dsp:cNvSpPr/>
      </dsp:nvSpPr>
      <dsp:spPr>
        <a:xfrm>
          <a:off x="2425588" y="1189002"/>
          <a:ext cx="2160927" cy="158243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77850">
            <a:lnSpc>
              <a:spcPct val="90000"/>
            </a:lnSpc>
            <a:spcBef>
              <a:spcPct val="0"/>
            </a:spcBef>
            <a:spcAft>
              <a:spcPct val="15000"/>
            </a:spcAft>
            <a:buChar char="•"/>
          </a:pPr>
          <a:r>
            <a:rPr lang="en-NZ" sz="1300" kern="1200" dirty="0">
              <a:latin typeface="Agency FB" pitchFamily="34" charset="0"/>
            </a:rPr>
            <a:t>What would you like to be doing differently in one year?</a:t>
          </a:r>
        </a:p>
        <a:p>
          <a:pPr marL="114300" lvl="1" indent="-114300" algn="l" defTabSz="577850">
            <a:lnSpc>
              <a:spcPct val="90000"/>
            </a:lnSpc>
            <a:spcBef>
              <a:spcPct val="0"/>
            </a:spcBef>
            <a:spcAft>
              <a:spcPct val="15000"/>
            </a:spcAft>
            <a:buChar char="•"/>
          </a:pPr>
          <a:r>
            <a:rPr lang="en-NZ" sz="1300" kern="1200" dirty="0">
              <a:latin typeface="Agency FB" pitchFamily="34" charset="0"/>
            </a:rPr>
            <a:t>Attend trainings/courses/ learning opportunities</a:t>
          </a:r>
        </a:p>
        <a:p>
          <a:pPr marL="114300" lvl="1" indent="-114300" algn="l" defTabSz="577850">
            <a:lnSpc>
              <a:spcPct val="90000"/>
            </a:lnSpc>
            <a:spcBef>
              <a:spcPct val="0"/>
            </a:spcBef>
            <a:spcAft>
              <a:spcPct val="15000"/>
            </a:spcAft>
            <a:buChar char="•"/>
          </a:pPr>
          <a:r>
            <a:rPr lang="en-NZ" sz="1300" kern="1200" dirty="0">
              <a:latin typeface="Agency FB" pitchFamily="34" charset="0"/>
            </a:rPr>
            <a:t>Share new ideas with your team</a:t>
          </a:r>
        </a:p>
        <a:p>
          <a:pPr marL="114300" lvl="1" indent="-114300" algn="l" defTabSz="577850">
            <a:lnSpc>
              <a:spcPct val="90000"/>
            </a:lnSpc>
            <a:spcBef>
              <a:spcPct val="0"/>
            </a:spcBef>
            <a:spcAft>
              <a:spcPct val="15000"/>
            </a:spcAft>
            <a:buChar char="•"/>
          </a:pPr>
          <a:endParaRPr lang="en-NZ" sz="1300" kern="1200" dirty="0">
            <a:latin typeface="Agency FB" pitchFamily="34" charset="0"/>
          </a:endParaRPr>
        </a:p>
      </dsp:txBody>
      <dsp:txXfrm>
        <a:off x="2462004" y="1564511"/>
        <a:ext cx="2088095" cy="1170510"/>
      </dsp:txXfrm>
    </dsp:sp>
    <dsp:sp modelId="{6226ED8C-46E4-4D87-A63A-D079272E81FE}">
      <dsp:nvSpPr>
        <dsp:cNvPr id="0" name=""/>
        <dsp:cNvSpPr/>
      </dsp:nvSpPr>
      <dsp:spPr>
        <a:xfrm>
          <a:off x="3617487" y="231264"/>
          <a:ext cx="2315787" cy="2315787"/>
        </a:xfrm>
        <a:prstGeom prst="circularArrow">
          <a:avLst>
            <a:gd name="adj1" fmla="val 2627"/>
            <a:gd name="adj2" fmla="val 319258"/>
            <a:gd name="adj3" fmla="val 19505231"/>
            <a:gd name="adj4" fmla="val 12575511"/>
            <a:gd name="adj5" fmla="val 3064"/>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F06D29-A698-465D-A6DC-E4E0F11B6B8D}">
      <dsp:nvSpPr>
        <dsp:cNvPr id="0" name=""/>
        <dsp:cNvSpPr/>
      </dsp:nvSpPr>
      <dsp:spPr>
        <a:xfrm>
          <a:off x="2973110" y="849908"/>
          <a:ext cx="1705413" cy="6781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NZ" sz="2200" kern="1200" dirty="0">
              <a:latin typeface="Agency FB" pitchFamily="34" charset="0"/>
            </a:rPr>
            <a:t>6-12 months</a:t>
          </a:r>
        </a:p>
      </dsp:txBody>
      <dsp:txXfrm>
        <a:off x="2992973" y="869771"/>
        <a:ext cx="1665687" cy="638460"/>
      </dsp:txXfrm>
    </dsp:sp>
    <dsp:sp modelId="{264E8C7A-B6D5-462D-A2CE-0A27786A7629}">
      <dsp:nvSpPr>
        <dsp:cNvPr id="0" name=""/>
        <dsp:cNvSpPr/>
      </dsp:nvSpPr>
      <dsp:spPr>
        <a:xfrm>
          <a:off x="4968168" y="1189002"/>
          <a:ext cx="1918590" cy="158243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77850">
            <a:lnSpc>
              <a:spcPct val="90000"/>
            </a:lnSpc>
            <a:spcBef>
              <a:spcPct val="0"/>
            </a:spcBef>
            <a:spcAft>
              <a:spcPct val="15000"/>
            </a:spcAft>
            <a:buChar char="•"/>
          </a:pPr>
          <a:r>
            <a:rPr lang="en-NZ" sz="1300" kern="1200" dirty="0">
              <a:latin typeface="Agency FB" pitchFamily="34" charset="0"/>
            </a:rPr>
            <a:t>Goals with many steps</a:t>
          </a:r>
        </a:p>
        <a:p>
          <a:pPr marL="114300" lvl="1" indent="-114300" algn="l" defTabSz="577850">
            <a:lnSpc>
              <a:spcPct val="90000"/>
            </a:lnSpc>
            <a:spcBef>
              <a:spcPct val="0"/>
            </a:spcBef>
            <a:spcAft>
              <a:spcPct val="15000"/>
            </a:spcAft>
            <a:buChar char="•"/>
          </a:pPr>
          <a:r>
            <a:rPr lang="en-NZ" sz="1300" kern="1200">
              <a:latin typeface="Agency FB" pitchFamily="34" charset="0"/>
            </a:rPr>
            <a:t>More ambitious goals</a:t>
          </a:r>
          <a:endParaRPr lang="en-NZ" sz="1300" kern="1200" dirty="0">
            <a:latin typeface="Agency FB" pitchFamily="34" charset="0"/>
          </a:endParaRPr>
        </a:p>
        <a:p>
          <a:pPr marL="114300" lvl="1" indent="-114300" algn="l" defTabSz="577850">
            <a:lnSpc>
              <a:spcPct val="90000"/>
            </a:lnSpc>
            <a:spcBef>
              <a:spcPct val="0"/>
            </a:spcBef>
            <a:spcAft>
              <a:spcPct val="15000"/>
            </a:spcAft>
            <a:buChar char="•"/>
          </a:pPr>
          <a:r>
            <a:rPr lang="en-NZ" sz="1300" kern="1200" dirty="0">
              <a:latin typeface="Agency FB" pitchFamily="34" charset="0"/>
            </a:rPr>
            <a:t>Promotion? More responsibility? Your own team? Succession plan?</a:t>
          </a:r>
        </a:p>
      </dsp:txBody>
      <dsp:txXfrm>
        <a:off x="5004584" y="1225418"/>
        <a:ext cx="1845758" cy="1170510"/>
      </dsp:txXfrm>
    </dsp:sp>
    <dsp:sp modelId="{FC44FB3B-A943-4EBA-A4F4-3036E85BC1DA}">
      <dsp:nvSpPr>
        <dsp:cNvPr id="0" name=""/>
        <dsp:cNvSpPr/>
      </dsp:nvSpPr>
      <dsp:spPr>
        <a:xfrm>
          <a:off x="5394522" y="2432344"/>
          <a:ext cx="1705413" cy="6781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en-NZ" sz="2200" kern="1200" dirty="0">
              <a:latin typeface="Agency FB" pitchFamily="34" charset="0"/>
            </a:rPr>
            <a:t>Beyond 12 months</a:t>
          </a:r>
        </a:p>
      </dsp:txBody>
      <dsp:txXfrm>
        <a:off x="5414385" y="2452207"/>
        <a:ext cx="1665687" cy="63846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12.787"/>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0,'25'0,"25"0,-25 0,26 0,-26 0,25 0,-25 0,26 0,-26 0,25 0,26 0,-51 0,0 0,0 0,0 0,25 0,-24 0,49 0,1 0,-51 0,25 0,25 0,-49 0,24 0,0 0,-25 0,0 0,1 0,-1 0,0 0,0 0,0 0,0 0,0 0,26 0,-1 0,-25 0,51 0,-51 0,0 0,0 0,0 0,0 0,1 0,-1 0,0 0,0 0,0 0,0 0,0 0,1 0,-1 0,0 0</inkml:trace>
</inkml:ink>
</file>

<file path=ppt/ink/ink10.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40.187"/>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0,'50'0,"-24"0,24 0,0 0,-25 0,51 0,-1 0,-50 0,26 0,-26 0,0 0,25 0,0 0,-24 0,-1 0,0 0,0 0,25 0,-24 0,-1 0,0 0,0 0,0 0,0 0,26 0,24 0,-50 0,25 0,-24 0,-1 0,0 0,0 0,0 0,0 0,0 0,1 0,-1 0,0 0,0 0,0 0,0 0,1 0,-1 0,0 0,0 0,0 0,0 0,0 0,1 0,-1 0</inkml:trace>
</inkml:ink>
</file>

<file path=ppt/ink/ink1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42.391"/>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0,'0'26,"25"-26,1 0,24 0,76 0,-51 0,-25 0,51 0,-26 0,1 0,-1 0,1 0,-26 0,0 0,-25 0,1 0,-1 0,0 0,0 0,0 0,0 0,1 0,-1 0,0 0,75 25,-24-25,-51 0,25 0,1 0,-1 0,-25 0,0 0,0 0,0 0,1 0,24 0,0 0,-25 0,1 0,-1 0,0 0,25 0,-25 0,0 0,1 0,-1 0,0 0,0 0,0 0,0 0,0 0,1 0,-1 0,0 0,0 0,0 0,0 0</inkml:trace>
</inkml:ink>
</file>

<file path=ppt/ink/ink12.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52.564"/>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0,'25'0,"0"0,0 0,0 0,26 0,-26 0,25 0,-25 0,26 0,24 0,-50 0,0 0,1 0,-1 0,0 0,0 0,0 0,0 0,0 0,1 0,24 0,-25 0,0 0,0 0,0 0,1 0,24 0,-25 0,25 0,-25 0,1 0,24 0,-25 0,76 0,-51 0,-25 0,0 0,26 0,-1 0,-25 0,25 0,-25 0,1 0,-1 0,0 0,0 0,0 0,0 0,0 0,1 0,-1 0,0 0,0 0,0 0,0 0,1 0,-1 0,0 0,0 0,0 0,0 0,0 0,1 0,-1 0,0 0,0 0,0 0,0 0,0 0,1 0,-1 0,-25 25,25-25,0 0,0 0,0 0,0 0,1 0,-1 0,0 0,0 0,0 0</inkml:trace>
</inkml:ink>
</file>

<file path=ppt/ink/ink13.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00.690"/>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13,'25'0,"0"0,25 0,26 0,-51 0,0 0,0 0,0 0,1 0,-1 0,25 0,-25 0,0 0,26 0,-26 0,25 0,0 0,1 0,-26 0,101 0,-76 0,0 0,-25 0,0 0,1 0,-1 0,0 0,0 0,0 0,0 0,0 0,1 0,-1 0,-25 25,50-25,-25 0,0 0,1 0,-1 0,50 0,-25 25,1-25,74 0,-99 0,24 25,25-25,-50 0</inkml:trace>
</inkml:ink>
</file>

<file path=ppt/ink/ink14.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03.144"/>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0,'25'0,"0"0,0 0,0 0,25 0,26 0,-51 0,0 0,25 0,-24 0,-1 0,75 0,-75 0,26 0,-26 0,25 0,-25 0,51 0,50 25,-76-25,25 0,-50 0,51 0,-1 0,-24 0,125 0,25 51,-126-51,-24 0,24 0,-25 0,1 0</inkml:trace>
</inkml:ink>
</file>

<file path=ppt/ink/ink15.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06.040"/>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21,'25'0,"0"0,0 0,25 0,-24 0,24 0,0 0,26 0,-26 0,-25 0,51 0,-51 0,50 0,-25 0,101 0,-75 0,-51 0,50 0,-49 0,-1 0,25 0,-25 0,25 0,-24 0,-1 0,1 0,-1 0,0 0,0 0,26 0,24 0,-25 0,1 0,-26 0,25 0,-25 0,0 0,1 0,-1 0,0 0,0 0,0 0,0 0,0 0,1 0,-1 0,0 0,0 0,0 0,0 0,0 0,1 0,-1 0,25 0,-25 0,0 0,0 0,1 0,-1 0,0 0,0 0,0 0,0 0,1 0,-1 0,0 0,-25 6</inkml:trace>
</inkml:ink>
</file>

<file path=ppt/ink/ink16.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08.744"/>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0,'101'0,"-26"0,-25 0,26 0,-26 0,0 0,-24 0,-1 25,0-25,25 0,-25 0,1 0,24 0,0 0,-25 0,0 0,1 0,-1 0,0 0,0 0,25 0,1 0,-26 0,25 0,-25 25,0-25,0 0,26 0,-26 0,0 0,0 0,0 0,1 0,24 0,-25 0,0 0,0 0,0 0,1 0,-1 0,0 0,0 0,0 0,0 0,0 0,1 0,-1 0,0 0,0 0,0 0,0 0,0 0,1 0,-1 0,0 0,0 0,0 0,0 0,1 0</inkml:trace>
</inkml:ink>
</file>

<file path=ppt/ink/ink17.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11.104"/>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0,'25'0,"0"0,0 0,0 0,1 0,-1 0,0 0,0 0,0 0,25 0,-24 0,-1 0,0 0,0 0,0 0,0 0,1 0,-1 0,25 0,0 0,1 0,-26 0,25 0,0 0,1 0,-26 0,25 0,-25 0,0 0,0 0,1 0,-1 0,0 0,-25 25,25-25,0 0,0 0,1 0,-1 0,0 0,0 0,0 0,0 25,0-25,1 0,-1 0,0 0,0 0,0 0,0 0,0 0,1 0,-1 0,0 0,0 0,0 0,0 0,0 0</inkml:trace>
</inkml:ink>
</file>

<file path=ppt/ink/ink18.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16.105"/>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0,'26'0,"-1"0,0 0,0 0,0 0,0 0,0 0,1 0,24 0,-25 0,0 0,0 0,0 0,1 0,-1 0,0 0,0 0,0 0,0 0,1 0,-1 0,25 0,76 0,-51 0,-25 0,51 0,0 0,-51 0,25 0,1 0,50 0,-101 0,0 0,0 0,0 0,0 0,26 0,-1 0,-25 0,0 0,0 0,0 0,1 0,-1 0,0 0,0 0,0 0,0 0,1 0,-1 0,0 0,0 0,0 0,0 0,0 0,1 0,-1 0,25 0,-25 0</inkml:trace>
</inkml:ink>
</file>

<file path=ppt/ink/ink19.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18.527"/>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28,'25'0,"0"0,0 0,0 0,0 0,0 0,1 0,-1 0,0 0,0 0,25 0,-24 0,24 0,-25 0,0 0,0 0,0 0,1 0,-1 0,0 0,25 0,-25 0,0 0,1 0,-1 0,0 0,0 0,0 0,0 0,0 0,26 0,-26 0,25 0,-25 0,1 0,-1 0,0 0,0 0,0 0,0 0,0 0,1 0,-1 0,0 0,0 0,0 0,0 0,0 0,1 0,-1 0,0 0,0 0,0 0,0 0,0 0,1 0,-1 0,0 0,0 0,0 0,0 0,1 0,-1 0,0 0,0 0,-25-25,25 25</inkml:trace>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15.116"/>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0,'25'0,"1"0,-1 0,0 0,0 0,0 0,0 0,1 0,-1 0,0 0,0 0,0 0,0 0,0 0,1 0,-1 0,0 0,0 0,0 0,0 0,0 0,1 0,-1 0,0 0,0 0,0 0,0 0,0 0,1 0</inkml:trace>
</inkml:ink>
</file>

<file path=ppt/ink/ink20.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20.465"/>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0,'25'0,"1"0,24 0,-25 0,51 0,-26 0,-25 0,0 0,0 0,0 0,1 0,-1 0,0 0,25 0,26 0,-26 0,-25 0,25 0,-25 0,51 0,-51 0,25 0,-24 0,24 0,-25 0,0 0,0 0,26 0,-26 0,0 0,0 0,0 0,25 0,-24 0,-1 0,0 0,0 0,0 0,0 0,0 0,1 0,-1 0,0 0,0 0,0 0,0 0,1 0,-1 0,0 0</inkml:trace>
</inkml:ink>
</file>

<file path=ppt/ink/ink21.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23.081"/>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0,'25'0,"0"0,50 0,1 26,-51-26,25 0,-25 0,26 0,-26 0,25 0,-25 0,26 0,-26 0,25 0,0 25,1-25,49 0,-24 0,125 25,-151-25,26 0,-26 0,-25 0,0 0,0 0,0 0,1 0,-26 25,25-25,0 0,0 0,0 0,0 0,76 0,-76 0,0 0,0 0,1 0,-1 0,25 0,-25 0,0 0,0 0,1 0,-1 0,0 0,0 0,0 0,0 25,0-25,1 0</inkml:trace>
</inkml:ink>
</file>

<file path=ppt/ink/ink22.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26.268"/>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30,'25'0,"0"0,0 0,1 0,-1 0,25 0,-25 0,76 0,-76 0,0 0,0 0,0 0,26 0,-26 0,0 0,0 0,25 0,-25 0,1 0,-1 0,0 0,0 0,0 0,0 0,1 0,-1 0,0 0,25 0,-25 0,0 0,1 0,-1 0,0 0,0 0,0 0,0 0,0 0,1 0,-1 0,-25-25,25 25,0 0,0 0,0 0,0 0,1 0,-1 0,0 0,0 0,25 0,-24 0,-1 0,0 0,0 0,0 0,0 0,0 0,1 0,-1 0,0 0,0 0,0 0,0 0,0 0,1 0,-1 0</inkml:trace>
</inkml:ink>
</file>

<file path=ppt/ink/ink23.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28.691"/>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27,'25'0,"0"0,0 0,1 0,-1 0,0 0,0 0,0 0,0 0,0 0,1 0,-1 0,0 0,0 0,0 0,0 0,0 0,1 0,-1 0,0 0,0 0,0 0,0 0,26 0,-26 0,25 0,-25 0,0 0,1 0,-1 0,0 0,0 0,0 0,0 0,0 0,1 0,-1 0,0 0,0 0,25 0,-25 0,1 0,-1 0,0 0,-25-25,25 25,0 0,0 0,1 0,-1 0,0 0,0 0,0 0,0 0,0 0,1 0</inkml:trace>
</inkml:ink>
</file>

<file path=ppt/ink/ink24.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31.800"/>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0,'26'0,"-1"0,0 0,0 0,0 0,0 0,0 0,1 0,-1 0,0 0,0 0,0 0,0 0,1 0,-1 0,0 0,0 0,0 0,25 0,-24 0,-1 0,0 0,0 0,0 0,0 0,0 0,1 0,-1 0,0 0,0 0,0 0,0 0,0 0,1 0,-1 0,0 0,0 0,0 0,0 0,1 0,-1 0</inkml:trace>
</inkml:ink>
</file>

<file path=ppt/ink/ink25.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34.410"/>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0,'25'0,"0"0,0 0,0 0,0 0,1 0,-1 0,0 0,0 0,0 0,0 0,0 0,1 0,-1 0,0 0,0 0,0 0,0 0,1 0,-1 0,0 0,0 0,0 0,0 0,0 0,1 0,-1 0,25 0,-25 0,0 0,26 0,-26 0,0 0,0 0,0 0,0 0,0 0,-25 26,26-26,24 0,-25 0,0 0,0 25,1-25,-1 0,0 0,0 0,0 0,0 0,0 0,1 0</inkml:trace>
</inkml:ink>
</file>

<file path=ppt/ink/ink26.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2:37.833"/>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0,'0'25,"25"-25,0 0,25 0,-25 0,0 0,1 0,-1 0,0 0,0 0,0 0,0 0,0 0,1 0,-1 0,0 0,0 0,0 0,26 0,-26 0,0 0,0 0,0 0,0 0,0 0,26 0,-26 0,0 0,0 0,0 0,0 0,1 0,-1 0,0 0,0 0,0 0,0 0,26 0,-26 0,0 0,0 0,0 0,0 0,1 0,-1 0,0 0,0 0,0 0,0 0,0 0,1 0,-1 0</inkml:trace>
</inkml:ink>
</file>

<file path=ppt/ink/ink3.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18.319"/>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27,'25'0,"1"0,-1 0,0 0,0 0,0 0,0 0,0 0,1 0,-1 0,0 0,0 0,0 0,0 0,0 0,1 0,-1 0,0 0,0 0,0 0,0 0,1 0,-1 0,0 0,0 0,0 0,0 0,76 0,-76 0,0 0,0 0,0 0,1 0,-1 0,0 0,0 0,0 0,0 0,0 0,1 0,-1 0,0 0,0 0,0 0,0 0,1 0,-1 0,0 0,0 0,0 0,0 0,-25-25,25 25,1 0,-1 0</inkml:trace>
</inkml:ink>
</file>

<file path=ppt/ink/ink4.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22.007"/>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0,'25'0,"0"0,1 0,-1 0,0 0,0 0,0 0,0 0,0 0,1 0,-1 0,0 0,0 0,25 0,-24 0,49 0,-50 0,0 0,0 0,26 0,49 0,-75 0,1 0,-1 0,0 0,0 0,0 0,0 0,0 0,1 0,-1 0,0 0,0 0,0 0,0 0,1 0,-1 0,0 0,0 0,0 0,0 0,0 0,1 0,-1 0,25 0,-25 0,0 0,0 0,1 0,-1 0,0 0,0 0,0 0,0 0,0 0,1 0,-1 0,0 0</inkml:trace>
</inkml:ink>
</file>

<file path=ppt/ink/ink5.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25.039"/>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39,'26'-25,"-1"25,0 0,0 0,0 0,0 0,0 0,1 0,-1 0,0 0,25 0,-25 0,0 0,1 0,-1 0,50 0,-24 0,-26 0,0 0,0 0,0 0,25 0,-24 0,-1 0,0 0,0 0,0 0,0 0,0 0,1 0,-1 0,0 0,0 0,0 0,0 0,0 0,1 0,-1 0,0 0,0 0,0 0,0 0,1 0,-1 0,0 0,0 0,0 0,0 0,0 0,1 0,-1 0,0 0,0 0,0 0,0 0,0 0,1 0,-1 0,0 0,0 0,0 0,0 0,0 0,1 0,-1 0,0 0,0 0,0 0</inkml:trace>
</inkml:ink>
</file>

<file path=ppt/ink/ink6.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27.711"/>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14,'25'0,"0"0,1 0,49 0,-50 0,0 0,26 0,24 0,-50 0,0 0,1 0,-1 0,0 0,0 0,0 0,25 0,-24 0,-1 0,0 0,0 0,25 0,-24 0,-1 0,0 0,0 0,0 0,0 0,0 0,1 0,-1 0,0 0,0 0,76 0,-51 0,-25 25,25-25,26 0,-51 0,50 0,127 0,-177 0,0 0,0 0,0 0,0 0,0 0,1 0,-1 0,0 0,25 0,0 0,-24 0,24 0,-25 0,0 0,0 0,1 0,-1 0,0 0,0 0,25 0,-25 0</inkml:trace>
</inkml:ink>
</file>

<file path=ppt/ink/ink7.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31.264"/>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0,'25'25,"0"-25,0 0,1 0,-1 0,0 0,0 0,0 0,0 0,1 0,-1 0,0 0,0 0,0 0,25 0,-24 0,-1 0,0 0,0 0,0 0,51 0,-51 0,0 0,0 0,0 0,0 0,0 0,26 26,-26-26,0 0,0 0,0 0,1 0,24 0,-25 0,0 0,0 0,0 0,1 0,-1 0,0 0,0 0,0 0,0 0,0 0,1 0,-1 0,-25 25,25-25,0 0,0 0,0 0,0 0,-25 25,26-25,-1 0,0 0,0 0,0 0,0 0,1 0,-1 0,0 0</inkml:trace>
</inkml:ink>
</file>

<file path=ppt/ink/ink8.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33.983"/>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35,'25'0,"-25"-25,25 25,0 0,0 0,51 0,-51 0,0 0,0 0,0 0,1 0,-1 0,25 0,0 0,-25 0,1 0,-1 0,0 0,0 0,0 0,0 0,0 0,1 0,-1 0,0 0,0 0,0 0,0 0,0 0,1 0,-1 0,0 0,0 0,0 0,0 0,1 0,-1 0,0 0,0 0,0 0,0 0,0 0,1 0,-1 0,0 0,0 0,0 0,0 0,0 0,1 0,-1 0,0 0,0 0,0 0,0 0,0 0,1 0,-1 0,0 0,0 0,0 0,0 0,1 0</inkml:trace>
</inkml:ink>
</file>

<file path=ppt/ink/ink9.xml><?xml version="1.0" encoding="utf-8"?>
<inkml:ink xmlns:inkml="http://www.w3.org/2003/InkML">
  <inkml:definitions>
    <inkml:context xml:id="ctx0">
      <inkml:inkSource xml:id="inkSrc0">
        <inkml:traceFormat>
          <inkml:channel name="X" type="integer" max="1920" units="cm"/>
          <inkml:channel name="Y" type="integer" max="1080" units="cm"/>
        </inkml:traceFormat>
        <inkml:channelProperties>
          <inkml:channelProperty channel="X" name="resolution" value="65.52901" units="1/cm"/>
          <inkml:channelProperty channel="Y" name="resolution" value="65.45454" units="1/cm"/>
        </inkml:channelProperties>
      </inkml:inkSource>
      <inkml:timestamp xml:id="ts0" timeString="2015-06-24T23:41:36.968"/>
    </inkml:context>
    <inkml:brush xml:id="br0">
      <inkml:brushProperty name="width" value="0.08819" units="cm"/>
      <inkml:brushProperty name="height" value="0.35278" units="cm"/>
      <inkml:brushProperty name="color" value="#92D05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0,'25'0,"25"0,51 0,-76 0,0 0,0 0,0 0,1 0,-1 0,0 0,0 0,50 0,-24 0,-26 0,0 0,25 0,26 0,-26 0,-25 0,0 0,26 0,-26 0,0 0,50 0,-49 0,-1 0,25 0,-25 0,0 0,0 0,1 0,-1 0,0 0,0 0,25 0,-24 0,74 0,-75 0,0 0,26 0,-26 0,0 0,0 0,0 0,0 0,1 0,-1 0,0 0,0 0,0 0,0 0,0 0,1 0,24 0,-25 0,25 0,-24 0,24 0,-25 0,0 0,0 0,0 0,1 0,-1 0,0 0,0 0,0 0,0 0,0 0,1 0,-1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B32B8-4820-4553-BF5D-40C8706FE28E}" type="datetimeFigureOut">
              <a:rPr lang="en-NZ" smtClean="0"/>
              <a:t>18/04/2018</a:t>
            </a:fld>
            <a:endParaRPr lang="en-NZ"/>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8BB25-F255-41C2-BA17-42A557DF2620}" type="slidenum">
              <a:rPr lang="en-NZ" smtClean="0"/>
              <a:t>‹#›</a:t>
            </a:fld>
            <a:endParaRPr lang="en-NZ"/>
          </a:p>
        </p:txBody>
      </p:sp>
    </p:spTree>
    <p:extLst>
      <p:ext uri="{BB962C8B-B14F-4D97-AF65-F5344CB8AC3E}">
        <p14:creationId xmlns:p14="http://schemas.microsoft.com/office/powerpoint/2010/main" val="1148064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DA08BB25-F255-41C2-BA17-42A557DF2620}" type="slidenum">
              <a:rPr lang="en-NZ" smtClean="0"/>
              <a:t>6</a:t>
            </a:fld>
            <a:endParaRPr lang="en-NZ"/>
          </a:p>
        </p:txBody>
      </p:sp>
    </p:spTree>
    <p:extLst>
      <p:ext uri="{BB962C8B-B14F-4D97-AF65-F5344CB8AC3E}">
        <p14:creationId xmlns:p14="http://schemas.microsoft.com/office/powerpoint/2010/main" val="414957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E2DC9F6-2A25-4C23-80A3-FAC556F854AB}" type="datetimeFigureOut">
              <a:rPr lang="en-NZ" smtClean="0"/>
              <a:pPr/>
              <a:t>18/04/2018</a:t>
            </a:fld>
            <a:endParaRPr lang="en-NZ"/>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NZ"/>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15E5141-CC57-4F9A-9E6F-AAD08FA2B952}"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2DC9F6-2A25-4C23-80A3-FAC556F854AB}" type="datetimeFigureOut">
              <a:rPr lang="en-NZ" smtClean="0"/>
              <a:pPr/>
              <a:t>18/04/2018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15E5141-CC57-4F9A-9E6F-AAD08FA2B952}" type="slidenum">
              <a:rPr lang="en-NZ" smtClean="0"/>
              <a:pPr/>
              <a:t>‹#›</a:t>
            </a:fld>
            <a:endParaRPr lang="en-NZ"/>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E2DC9F6-2A25-4C23-80A3-FAC556F854AB}" type="datetimeFigureOut">
              <a:rPr lang="en-NZ" smtClean="0"/>
              <a:pPr/>
              <a:t>18/04/2018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15E5141-CC57-4F9A-9E6F-AAD08FA2B952}" type="slidenum">
              <a:rPr lang="en-NZ" smtClean="0"/>
              <a:pPr/>
              <a:t>‹#›</a:t>
            </a:fld>
            <a:endParaRPr lang="en-NZ"/>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E2DC9F6-2A25-4C23-80A3-FAC556F854AB}" type="datetimeFigureOut">
              <a:rPr lang="en-NZ" smtClean="0"/>
              <a:pPr/>
              <a:t>18/04/2018</a:t>
            </a:fld>
            <a:endParaRPr lang="en-NZ"/>
          </a:p>
        </p:txBody>
      </p:sp>
      <p:sp>
        <p:nvSpPr>
          <p:cNvPr id="9" name="Slide Number Placeholder 8"/>
          <p:cNvSpPr>
            <a:spLocks noGrp="1"/>
          </p:cNvSpPr>
          <p:nvPr>
            <p:ph type="sldNum" sz="quarter" idx="15"/>
          </p:nvPr>
        </p:nvSpPr>
        <p:spPr/>
        <p:txBody>
          <a:bodyPr rtlCol="0"/>
          <a:lstStyle/>
          <a:p>
            <a:fld id="{615E5141-CC57-4F9A-9E6F-AAD08FA2B952}" type="slidenum">
              <a:rPr lang="en-NZ" smtClean="0"/>
              <a:pPr/>
              <a:t>‹#›</a:t>
            </a:fld>
            <a:endParaRPr lang="en-NZ"/>
          </a:p>
        </p:txBody>
      </p:sp>
      <p:sp>
        <p:nvSpPr>
          <p:cNvPr id="10" name="Footer Placeholder 9"/>
          <p:cNvSpPr>
            <a:spLocks noGrp="1"/>
          </p:cNvSpPr>
          <p:nvPr>
            <p:ph type="ftr" sz="quarter" idx="16"/>
          </p:nvPr>
        </p:nvSpPr>
        <p:spPr/>
        <p:txBody>
          <a:bodyPr rtlCol="0"/>
          <a:lstStyle/>
          <a:p>
            <a:endParaRPr lang="en-NZ"/>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E2DC9F6-2A25-4C23-80A3-FAC556F854AB}" type="datetimeFigureOut">
              <a:rPr lang="en-NZ" smtClean="0"/>
              <a:pPr/>
              <a:t>18/04/2018</a:t>
            </a:fld>
            <a:endParaRPr lang="en-NZ"/>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NZ"/>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15E5141-CC57-4F9A-9E6F-AAD08FA2B952}" type="slidenum">
              <a:rPr lang="en-NZ" smtClean="0"/>
              <a:pPr/>
              <a:t>‹#›</a:t>
            </a:fld>
            <a:endParaRPr lang="en-NZ"/>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E2DC9F6-2A25-4C23-80A3-FAC556F854AB}" type="datetimeFigureOut">
              <a:rPr lang="en-NZ" smtClean="0"/>
              <a:pPr/>
              <a:t>18/04/2018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15E5141-CC57-4F9A-9E6F-AAD08FA2B952}" type="slidenum">
              <a:rPr lang="en-NZ" smtClean="0"/>
              <a:pPr/>
              <a:t>‹#›</a:t>
            </a:fld>
            <a:endParaRPr lang="en-NZ"/>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E2DC9F6-2A25-4C23-80A3-FAC556F854AB}" type="datetimeFigureOut">
              <a:rPr lang="en-NZ" smtClean="0"/>
              <a:pPr/>
              <a:t>18/04/2018</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615E5141-CC57-4F9A-9E6F-AAD08FA2B952}" type="slidenum">
              <a:rPr lang="en-NZ" smtClean="0"/>
              <a:pPr/>
              <a:t>‹#›</a:t>
            </a:fld>
            <a:endParaRPr lang="en-NZ"/>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E2DC9F6-2A25-4C23-80A3-FAC556F854AB}" type="datetimeFigureOut">
              <a:rPr lang="en-NZ" smtClean="0"/>
              <a:pPr/>
              <a:t>18/04/2018</a:t>
            </a:fld>
            <a:endParaRPr lang="en-NZ"/>
          </a:p>
        </p:txBody>
      </p:sp>
      <p:sp>
        <p:nvSpPr>
          <p:cNvPr id="7" name="Slide Number Placeholder 6"/>
          <p:cNvSpPr>
            <a:spLocks noGrp="1"/>
          </p:cNvSpPr>
          <p:nvPr>
            <p:ph type="sldNum" sz="quarter" idx="11"/>
          </p:nvPr>
        </p:nvSpPr>
        <p:spPr/>
        <p:txBody>
          <a:bodyPr rtlCol="0"/>
          <a:lstStyle/>
          <a:p>
            <a:fld id="{615E5141-CC57-4F9A-9E6F-AAD08FA2B952}" type="slidenum">
              <a:rPr lang="en-NZ" smtClean="0"/>
              <a:pPr/>
              <a:t>‹#›</a:t>
            </a:fld>
            <a:endParaRPr lang="en-NZ"/>
          </a:p>
        </p:txBody>
      </p:sp>
      <p:sp>
        <p:nvSpPr>
          <p:cNvPr id="8" name="Footer Placeholder 7"/>
          <p:cNvSpPr>
            <a:spLocks noGrp="1"/>
          </p:cNvSpPr>
          <p:nvPr>
            <p:ph type="ftr" sz="quarter" idx="12"/>
          </p:nvPr>
        </p:nvSpPr>
        <p:spPr/>
        <p:txBody>
          <a:bodyPr rtlCol="0"/>
          <a:lstStyle/>
          <a:p>
            <a:endParaRPr lang="en-NZ"/>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2DC9F6-2A25-4C23-80A3-FAC556F854AB}" type="datetimeFigureOut">
              <a:rPr lang="en-NZ" smtClean="0"/>
              <a:pPr/>
              <a:t>18/04/2018</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615E5141-CC57-4F9A-9E6F-AAD08FA2B952}" type="slidenum">
              <a:rPr lang="en-NZ" smtClean="0"/>
              <a:pPr/>
              <a:t>‹#›</a:t>
            </a:fld>
            <a:endParaRPr lang="en-NZ"/>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E2DC9F6-2A25-4C23-80A3-FAC556F854AB}" type="datetimeFigureOut">
              <a:rPr lang="en-NZ" smtClean="0"/>
              <a:pPr/>
              <a:t>18/04/2018</a:t>
            </a:fld>
            <a:endParaRPr lang="en-NZ"/>
          </a:p>
        </p:txBody>
      </p:sp>
      <p:sp>
        <p:nvSpPr>
          <p:cNvPr id="22" name="Slide Number Placeholder 21"/>
          <p:cNvSpPr>
            <a:spLocks noGrp="1"/>
          </p:cNvSpPr>
          <p:nvPr>
            <p:ph type="sldNum" sz="quarter" idx="15"/>
          </p:nvPr>
        </p:nvSpPr>
        <p:spPr/>
        <p:txBody>
          <a:bodyPr rtlCol="0"/>
          <a:lstStyle/>
          <a:p>
            <a:fld id="{615E5141-CC57-4F9A-9E6F-AAD08FA2B952}" type="slidenum">
              <a:rPr lang="en-NZ" smtClean="0"/>
              <a:pPr/>
              <a:t>‹#›</a:t>
            </a:fld>
            <a:endParaRPr lang="en-NZ"/>
          </a:p>
        </p:txBody>
      </p:sp>
      <p:sp>
        <p:nvSpPr>
          <p:cNvPr id="23" name="Footer Placeholder 22"/>
          <p:cNvSpPr>
            <a:spLocks noGrp="1"/>
          </p:cNvSpPr>
          <p:nvPr>
            <p:ph type="ftr" sz="quarter" idx="16"/>
          </p:nvPr>
        </p:nvSpPr>
        <p:spPr/>
        <p:txBody>
          <a:bodyPr rtlCol="0"/>
          <a:lstStyle/>
          <a:p>
            <a:endParaRPr lang="en-NZ"/>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E2DC9F6-2A25-4C23-80A3-FAC556F854AB}" type="datetimeFigureOut">
              <a:rPr lang="en-NZ" smtClean="0"/>
              <a:pPr/>
              <a:t>18/04/2018</a:t>
            </a:fld>
            <a:endParaRPr lang="en-NZ"/>
          </a:p>
        </p:txBody>
      </p:sp>
      <p:sp>
        <p:nvSpPr>
          <p:cNvPr id="18" name="Slide Number Placeholder 17"/>
          <p:cNvSpPr>
            <a:spLocks noGrp="1"/>
          </p:cNvSpPr>
          <p:nvPr>
            <p:ph type="sldNum" sz="quarter" idx="11"/>
          </p:nvPr>
        </p:nvSpPr>
        <p:spPr/>
        <p:txBody>
          <a:bodyPr rtlCol="0"/>
          <a:lstStyle/>
          <a:p>
            <a:fld id="{615E5141-CC57-4F9A-9E6F-AAD08FA2B952}" type="slidenum">
              <a:rPr lang="en-NZ" smtClean="0"/>
              <a:pPr/>
              <a:t>‹#›</a:t>
            </a:fld>
            <a:endParaRPr lang="en-NZ"/>
          </a:p>
        </p:txBody>
      </p:sp>
      <p:sp>
        <p:nvSpPr>
          <p:cNvPr id="21" name="Footer Placeholder 20"/>
          <p:cNvSpPr>
            <a:spLocks noGrp="1"/>
          </p:cNvSpPr>
          <p:nvPr>
            <p:ph type="ftr" sz="quarter" idx="12"/>
          </p:nvPr>
        </p:nvSpPr>
        <p:spPr/>
        <p:txBody>
          <a:bodyPr rtlCol="0"/>
          <a:lstStyle/>
          <a:p>
            <a:endParaRPr lang="en-NZ"/>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E2DC9F6-2A25-4C23-80A3-FAC556F854AB}" type="datetimeFigureOut">
              <a:rPr lang="en-NZ" smtClean="0"/>
              <a:pPr/>
              <a:t>18/04/2018</a:t>
            </a:fld>
            <a:endParaRPr lang="en-NZ"/>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NZ"/>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5E5141-CC57-4F9A-9E6F-AAD08FA2B952}"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hyperlink" Target="http://hetaumata.co.nz/tekakano"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stephanie.Erick@hapai.co.nz"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tepou.co.nz/initiatives/effective-workforce-planning/16"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3" Type="http://schemas.openxmlformats.org/officeDocument/2006/relationships/image" Target="../media/image6.emf"/><Relationship Id="rId18" Type="http://schemas.openxmlformats.org/officeDocument/2006/relationships/customXml" Target="../ink/ink6.xml"/><Relationship Id="rId26" Type="http://schemas.openxmlformats.org/officeDocument/2006/relationships/customXml" Target="../ink/ink10.xml"/><Relationship Id="rId39" Type="http://schemas.openxmlformats.org/officeDocument/2006/relationships/image" Target="../media/image19.emf"/><Relationship Id="rId21" Type="http://schemas.openxmlformats.org/officeDocument/2006/relationships/image" Target="../media/image10.emf"/><Relationship Id="rId34" Type="http://schemas.openxmlformats.org/officeDocument/2006/relationships/customXml" Target="../ink/ink14.xml"/><Relationship Id="rId42" Type="http://schemas.openxmlformats.org/officeDocument/2006/relationships/customXml" Target="../ink/ink18.xml"/><Relationship Id="rId47" Type="http://schemas.openxmlformats.org/officeDocument/2006/relationships/image" Target="../media/image23.emf"/><Relationship Id="rId50" Type="http://schemas.openxmlformats.org/officeDocument/2006/relationships/customXml" Target="../ink/ink22.xml"/><Relationship Id="rId55" Type="http://schemas.openxmlformats.org/officeDocument/2006/relationships/image" Target="../media/image27.emf"/><Relationship Id="rId7" Type="http://schemas.openxmlformats.org/officeDocument/2006/relationships/hyperlink" Target="http://www.publichealthworkforce.org.nz/Other-key-WFD-strategies_71.aspx" TargetMode="External"/><Relationship Id="rId12" Type="http://schemas.openxmlformats.org/officeDocument/2006/relationships/customXml" Target="../ink/ink3.xml"/><Relationship Id="rId17" Type="http://schemas.openxmlformats.org/officeDocument/2006/relationships/image" Target="../media/image8.emf"/><Relationship Id="rId25" Type="http://schemas.openxmlformats.org/officeDocument/2006/relationships/image" Target="../media/image12.emf"/><Relationship Id="rId33" Type="http://schemas.openxmlformats.org/officeDocument/2006/relationships/image" Target="../media/image16.emf"/><Relationship Id="rId38" Type="http://schemas.openxmlformats.org/officeDocument/2006/relationships/customXml" Target="../ink/ink16.xml"/><Relationship Id="rId46" Type="http://schemas.openxmlformats.org/officeDocument/2006/relationships/customXml" Target="../ink/ink20.xml"/><Relationship Id="rId59" Type="http://schemas.openxmlformats.org/officeDocument/2006/relationships/image" Target="../media/image29.emf"/><Relationship Id="rId2" Type="http://schemas.openxmlformats.org/officeDocument/2006/relationships/notesSlide" Target="../notesSlides/notesSlide1.xml"/><Relationship Id="rId16" Type="http://schemas.openxmlformats.org/officeDocument/2006/relationships/customXml" Target="../ink/ink5.xml"/><Relationship Id="rId20" Type="http://schemas.openxmlformats.org/officeDocument/2006/relationships/customXml" Target="../ink/ink7.xml"/><Relationship Id="rId29" Type="http://schemas.openxmlformats.org/officeDocument/2006/relationships/image" Target="../media/image14.emf"/><Relationship Id="rId41" Type="http://schemas.openxmlformats.org/officeDocument/2006/relationships/image" Target="../media/image20.emf"/><Relationship Id="rId54" Type="http://schemas.openxmlformats.org/officeDocument/2006/relationships/customXml" Target="../ink/ink24.xml"/><Relationship Id="rId1" Type="http://schemas.openxmlformats.org/officeDocument/2006/relationships/slideLayout" Target="../slideLayouts/slideLayout7.xml"/><Relationship Id="rId6" Type="http://schemas.openxmlformats.org/officeDocument/2006/relationships/hyperlink" Target="http://www.google.co.nz/url?sa=t&amp;rct=j&amp;q=&amp;esrc=s&amp;source=web&amp;cd=2&amp;ved=0CCMQFjAB&amp;url=http://www.publichealthworkforce.org.nz/data/media/documents/Te%20Uru%20Kahikatea/TUK%20strategy%202007.pdf&amp;ei=IDyLVZLpEJHq8AXYhKzACQ&amp;usg=AFQjCNFwVjg" TargetMode="External"/><Relationship Id="rId11" Type="http://schemas.openxmlformats.org/officeDocument/2006/relationships/image" Target="../media/image5.emf"/><Relationship Id="rId24" Type="http://schemas.openxmlformats.org/officeDocument/2006/relationships/customXml" Target="../ink/ink9.xml"/><Relationship Id="rId32" Type="http://schemas.openxmlformats.org/officeDocument/2006/relationships/customXml" Target="../ink/ink13.xml"/><Relationship Id="rId37" Type="http://schemas.openxmlformats.org/officeDocument/2006/relationships/image" Target="../media/image18.emf"/><Relationship Id="rId40" Type="http://schemas.openxmlformats.org/officeDocument/2006/relationships/customXml" Target="../ink/ink17.xml"/><Relationship Id="rId45" Type="http://schemas.openxmlformats.org/officeDocument/2006/relationships/image" Target="../media/image22.emf"/><Relationship Id="rId53" Type="http://schemas.openxmlformats.org/officeDocument/2006/relationships/image" Target="../media/image26.emf"/><Relationship Id="rId58" Type="http://schemas.openxmlformats.org/officeDocument/2006/relationships/customXml" Target="../ink/ink26.xml"/><Relationship Id="rId5" Type="http://schemas.openxmlformats.org/officeDocument/2006/relationships/hyperlink" Target="https://www.health.govt.nz/our-work/public-health-workforce-development/te-uru-kahikatea" TargetMode="External"/><Relationship Id="rId15" Type="http://schemas.openxmlformats.org/officeDocument/2006/relationships/image" Target="../media/image7.emf"/><Relationship Id="rId23" Type="http://schemas.openxmlformats.org/officeDocument/2006/relationships/image" Target="../media/image11.emf"/><Relationship Id="rId28" Type="http://schemas.openxmlformats.org/officeDocument/2006/relationships/customXml" Target="../ink/ink11.xml"/><Relationship Id="rId36" Type="http://schemas.openxmlformats.org/officeDocument/2006/relationships/customXml" Target="../ink/ink15.xml"/><Relationship Id="rId49" Type="http://schemas.openxmlformats.org/officeDocument/2006/relationships/image" Target="../media/image24.emf"/><Relationship Id="rId57" Type="http://schemas.openxmlformats.org/officeDocument/2006/relationships/image" Target="../media/image28.emf"/><Relationship Id="rId10" Type="http://schemas.openxmlformats.org/officeDocument/2006/relationships/customXml" Target="../ink/ink2.xml"/><Relationship Id="rId19" Type="http://schemas.openxmlformats.org/officeDocument/2006/relationships/image" Target="../media/image9.emf"/><Relationship Id="rId31" Type="http://schemas.openxmlformats.org/officeDocument/2006/relationships/image" Target="../media/image15.emf"/><Relationship Id="rId44" Type="http://schemas.openxmlformats.org/officeDocument/2006/relationships/customXml" Target="../ink/ink19.xml"/><Relationship Id="rId52" Type="http://schemas.openxmlformats.org/officeDocument/2006/relationships/customXml" Target="../ink/ink23.xml"/><Relationship Id="rId4" Type="http://schemas.openxmlformats.org/officeDocument/2006/relationships/hyperlink" Target="http://www.publichealthworkforce.org.nz/data/media/documents/Te%20Uru%20Kahikatea/TUK%20strategy%202007.pdf" TargetMode="External"/><Relationship Id="rId9" Type="http://schemas.openxmlformats.org/officeDocument/2006/relationships/image" Target="../media/image4.emf"/><Relationship Id="rId14" Type="http://schemas.openxmlformats.org/officeDocument/2006/relationships/customXml" Target="../ink/ink4.xml"/><Relationship Id="rId22" Type="http://schemas.openxmlformats.org/officeDocument/2006/relationships/customXml" Target="../ink/ink8.xml"/><Relationship Id="rId27" Type="http://schemas.openxmlformats.org/officeDocument/2006/relationships/image" Target="../media/image13.emf"/><Relationship Id="rId30" Type="http://schemas.openxmlformats.org/officeDocument/2006/relationships/customXml" Target="../ink/ink12.xml"/><Relationship Id="rId35" Type="http://schemas.openxmlformats.org/officeDocument/2006/relationships/image" Target="../media/image17.emf"/><Relationship Id="rId43" Type="http://schemas.openxmlformats.org/officeDocument/2006/relationships/image" Target="../media/image21.emf"/><Relationship Id="rId48" Type="http://schemas.openxmlformats.org/officeDocument/2006/relationships/customXml" Target="../ink/ink21.xml"/><Relationship Id="rId56" Type="http://schemas.openxmlformats.org/officeDocument/2006/relationships/customXml" Target="../ink/ink25.xml"/><Relationship Id="rId8" Type="http://schemas.openxmlformats.org/officeDocument/2006/relationships/customXml" Target="../ink/ink1.xml"/><Relationship Id="rId51" Type="http://schemas.openxmlformats.org/officeDocument/2006/relationships/image" Target="../media/image25.emf"/><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hyperlink" Target="http://hetaumata.co.nz/tekakano"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hetaumata.co.nz/tekakano"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35696" y="764704"/>
            <a:ext cx="6696744" cy="3600400"/>
          </a:xfrm>
        </p:spPr>
        <p:txBody>
          <a:bodyPr>
            <a:noAutofit/>
          </a:bodyPr>
          <a:lstStyle/>
          <a:p>
            <a:pPr algn="ctr"/>
            <a:r>
              <a:rPr lang="en-NZ" sz="3600" dirty="0">
                <a:solidFill>
                  <a:schemeClr val="accent6">
                    <a:lumMod val="75000"/>
                  </a:schemeClr>
                </a:solidFill>
                <a:latin typeface="Frangipani Rose" pitchFamily="2" charset="0"/>
                <a:ea typeface="Frangipani Rose" pitchFamily="2" charset="0"/>
              </a:rPr>
              <a:t>Workforce Development Plans for Public Health Workers :</a:t>
            </a:r>
            <a:br>
              <a:rPr lang="en-NZ" sz="3600" dirty="0">
                <a:solidFill>
                  <a:schemeClr val="accent6">
                    <a:lumMod val="75000"/>
                  </a:schemeClr>
                </a:solidFill>
                <a:latin typeface="Frangipani Rose" pitchFamily="2" charset="0"/>
                <a:ea typeface="Frangipani Rose" pitchFamily="2" charset="0"/>
              </a:rPr>
            </a:br>
            <a:br>
              <a:rPr lang="en-NZ" sz="3600" dirty="0">
                <a:solidFill>
                  <a:schemeClr val="accent6">
                    <a:lumMod val="75000"/>
                  </a:schemeClr>
                </a:solidFill>
                <a:latin typeface="Frangipani Rose" pitchFamily="2" charset="0"/>
                <a:ea typeface="Frangipani Rose" pitchFamily="2" charset="0"/>
              </a:rPr>
            </a:br>
            <a:r>
              <a:rPr lang="en-NZ" sz="3600" dirty="0">
                <a:solidFill>
                  <a:schemeClr val="accent6">
                    <a:lumMod val="75000"/>
                  </a:schemeClr>
                </a:solidFill>
                <a:latin typeface="Frangipani Rose" pitchFamily="2" charset="0"/>
                <a:ea typeface="Frangipani Rose" pitchFamily="2" charset="0"/>
              </a:rPr>
              <a:t>Preventing &amp; Minimising Gambling Harm</a:t>
            </a:r>
          </a:p>
        </p:txBody>
      </p:sp>
      <p:pic>
        <p:nvPicPr>
          <p:cNvPr id="4" name="Picture 3" descr="logo.png"/>
          <p:cNvPicPr>
            <a:picLocks noChangeAspect="1"/>
          </p:cNvPicPr>
          <p:nvPr/>
        </p:nvPicPr>
        <p:blipFill>
          <a:blip r:embed="rId2" cstate="print"/>
          <a:stretch>
            <a:fillRect/>
          </a:stretch>
        </p:blipFill>
        <p:spPr>
          <a:xfrm>
            <a:off x="5935765" y="5157191"/>
            <a:ext cx="2874612" cy="1444639"/>
          </a:xfrm>
          <a:prstGeom prst="rect">
            <a:avLst/>
          </a:prstGeom>
        </p:spPr>
      </p:pic>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xit" presetSubtype="0" fill="hold" grpId="0" nodeType="clickEffect">
                                  <p:stCondLst>
                                    <p:cond delay="0"/>
                                  </p:stCondLst>
                                  <p:iterate type="wd">
                                    <p:tmPct val="5000"/>
                                  </p:iterate>
                                  <p:childTnLst>
                                    <p:animEffect transition="out" filter="fade">
                                      <p:cBhvr>
                                        <p:cTn id="6" dur="800" accel="100000">
                                          <p:stCondLst>
                                            <p:cond delay="200"/>
                                          </p:stCondLst>
                                        </p:cTn>
                                        <p:tgtEl>
                                          <p:spTgt spid="2"/>
                                        </p:tgtEl>
                                      </p:cBhvr>
                                    </p:animEffect>
                                    <p:anim calcmode="lin" valueType="num">
                                      <p:cBhvr>
                                        <p:cTn id="7" dur="800" accel="100000">
                                          <p:stCondLst>
                                            <p:cond delay="200"/>
                                          </p:stCondLst>
                                        </p:cTn>
                                        <p:tgtEl>
                                          <p:spTgt spid="2"/>
                                        </p:tgtEl>
                                        <p:attrNameLst>
                                          <p:attrName>style.rotation</p:attrName>
                                        </p:attrNameLst>
                                      </p:cBhvr>
                                      <p:tavLst>
                                        <p:tav tm="0">
                                          <p:val>
                                            <p:fltVal val="0"/>
                                          </p:val>
                                        </p:tav>
                                        <p:tav tm="100000">
                                          <p:val>
                                            <p:fltVal val="-90"/>
                                          </p:val>
                                        </p:tav>
                                      </p:tavLst>
                                    </p:anim>
                                    <p:anim calcmode="lin" valueType="num">
                                      <p:cBhvr>
                                        <p:cTn id="8" dur="200" decel="100000"/>
                                        <p:tgtEl>
                                          <p:spTgt spid="2"/>
                                        </p:tgtEl>
                                        <p:attrNameLst>
                                          <p:attrName>ppt_x</p:attrName>
                                        </p:attrNameLst>
                                      </p:cBhvr>
                                      <p:tavLst>
                                        <p:tav tm="0">
                                          <p:val>
                                            <p:strVal val="ppt_x"/>
                                          </p:val>
                                        </p:tav>
                                        <p:tav tm="100000">
                                          <p:val>
                                            <p:strVal val="ppt_x-0.05"/>
                                          </p:val>
                                        </p:tav>
                                      </p:tavLst>
                                    </p:anim>
                                    <p:anim calcmode="lin" valueType="num">
                                      <p:cBhvr>
                                        <p:cTn id="9" dur="200" decel="100000"/>
                                        <p:tgtEl>
                                          <p:spTgt spid="2"/>
                                        </p:tgtEl>
                                        <p:attrNameLst>
                                          <p:attrName>ppt_y</p:attrName>
                                        </p:attrNameLst>
                                      </p:cBhvr>
                                      <p:tavLst>
                                        <p:tav tm="0">
                                          <p:val>
                                            <p:strVal val="ppt_y"/>
                                          </p:val>
                                        </p:tav>
                                        <p:tav tm="100000">
                                          <p:val>
                                            <p:strVal val="ppt_y+0.1"/>
                                          </p:val>
                                        </p:tav>
                                      </p:tavLst>
                                    </p:anim>
                                    <p:anim calcmode="lin" valueType="num">
                                      <p:cBhvr>
                                        <p:cTn id="10" dur="800" accel="100000">
                                          <p:stCondLst>
                                            <p:cond delay="200"/>
                                          </p:stCondLst>
                                        </p:cTn>
                                        <p:tgtEl>
                                          <p:spTgt spid="2"/>
                                        </p:tgtEl>
                                        <p:attrNameLst>
                                          <p:attrName>ppt_x</p:attrName>
                                        </p:attrNameLst>
                                      </p:cBhvr>
                                      <p:tavLst>
                                        <p:tav tm="0">
                                          <p:val>
                                            <p:strVal val="ppt_x"/>
                                          </p:val>
                                        </p:tav>
                                        <p:tav tm="100000">
                                          <p:val>
                                            <p:strVal val="ppt_x+0.4+0.05"/>
                                          </p:val>
                                        </p:tav>
                                      </p:tavLst>
                                    </p:anim>
                                    <p:anim calcmode="lin" valueType="num">
                                      <p:cBhvr>
                                        <p:cTn id="11" dur="800" accel="100000">
                                          <p:stCondLst>
                                            <p:cond delay="200"/>
                                          </p:stCondLst>
                                        </p:cTn>
                                        <p:tgtEl>
                                          <p:spTgt spid="2"/>
                                        </p:tgtEl>
                                        <p:attrNameLst>
                                          <p:attrName>ppt_y</p:attrName>
                                        </p:attrNameLst>
                                      </p:cBhvr>
                                      <p:tavLst>
                                        <p:tav tm="0">
                                          <p:val>
                                            <p:strVal val="ppt_y"/>
                                          </p:val>
                                        </p:tav>
                                        <p:tav tm="100000">
                                          <p:val>
                                            <p:strVal val="ppt_y-0.4-0.1"/>
                                          </p:val>
                                        </p:tav>
                                      </p:tavLst>
                                    </p:anim>
                                    <p:set>
                                      <p:cBhvr>
                                        <p:cTn id="12" dur="1" fill="hold">
                                          <p:stCondLst>
                                            <p:cond delay="999"/>
                                          </p:stCondLst>
                                        </p:cTn>
                                        <p:tgtEl>
                                          <p:spTgt spid="2"/>
                                        </p:tgtEl>
                                        <p:attrNameLst>
                                          <p:attrName>style.visibility</p:attrName>
                                        </p:attrNameLst>
                                      </p:cBhvr>
                                      <p:to>
                                        <p:strVal val="hidden"/>
                                      </p:to>
                                    </p:set>
                                  </p:childTnLst>
                                </p:cTn>
                              </p:par>
                            </p:childTnLst>
                          </p:cTn>
                        </p:par>
                        <p:par>
                          <p:cTn id="13" fill="hold">
                            <p:stCondLst>
                              <p:cond delay="1600"/>
                            </p:stCondLst>
                            <p:childTnLst>
                              <p:par>
                                <p:cTn id="14" presetID="30" presetClass="exit" presetSubtype="0" fill="hold" nodeType="afterEffect">
                                  <p:stCondLst>
                                    <p:cond delay="0"/>
                                  </p:stCondLst>
                                  <p:childTnLst>
                                    <p:animEffect transition="out" filter="fade">
                                      <p:cBhvr>
                                        <p:cTn id="15" dur="800" accel="100000">
                                          <p:stCondLst>
                                            <p:cond delay="200"/>
                                          </p:stCondLst>
                                        </p:cTn>
                                        <p:tgtEl>
                                          <p:spTgt spid="4"/>
                                        </p:tgtEl>
                                      </p:cBhvr>
                                    </p:animEffect>
                                    <p:anim calcmode="lin" valueType="num">
                                      <p:cBhvr>
                                        <p:cTn id="16" dur="800" accel="100000">
                                          <p:stCondLst>
                                            <p:cond delay="200"/>
                                          </p:stCondLst>
                                        </p:cTn>
                                        <p:tgtEl>
                                          <p:spTgt spid="4"/>
                                        </p:tgtEl>
                                        <p:attrNameLst>
                                          <p:attrName>style.rotation</p:attrName>
                                        </p:attrNameLst>
                                      </p:cBhvr>
                                      <p:tavLst>
                                        <p:tav tm="0">
                                          <p:val>
                                            <p:fltVal val="0"/>
                                          </p:val>
                                        </p:tav>
                                        <p:tav tm="100000">
                                          <p:val>
                                            <p:fltVal val="-90"/>
                                          </p:val>
                                        </p:tav>
                                      </p:tavLst>
                                    </p:anim>
                                    <p:anim calcmode="lin" valueType="num">
                                      <p:cBhvr>
                                        <p:cTn id="17" dur="200" decel="100000"/>
                                        <p:tgtEl>
                                          <p:spTgt spid="4"/>
                                        </p:tgtEl>
                                        <p:attrNameLst>
                                          <p:attrName>ppt_x</p:attrName>
                                        </p:attrNameLst>
                                      </p:cBhvr>
                                      <p:tavLst>
                                        <p:tav tm="0">
                                          <p:val>
                                            <p:strVal val="ppt_x"/>
                                          </p:val>
                                        </p:tav>
                                        <p:tav tm="100000">
                                          <p:val>
                                            <p:strVal val="ppt_x-0.05"/>
                                          </p:val>
                                        </p:tav>
                                      </p:tavLst>
                                    </p:anim>
                                    <p:anim calcmode="lin" valueType="num">
                                      <p:cBhvr>
                                        <p:cTn id="18" dur="200" decel="100000"/>
                                        <p:tgtEl>
                                          <p:spTgt spid="4"/>
                                        </p:tgtEl>
                                        <p:attrNameLst>
                                          <p:attrName>ppt_y</p:attrName>
                                        </p:attrNameLst>
                                      </p:cBhvr>
                                      <p:tavLst>
                                        <p:tav tm="0">
                                          <p:val>
                                            <p:strVal val="ppt_y"/>
                                          </p:val>
                                        </p:tav>
                                        <p:tav tm="100000">
                                          <p:val>
                                            <p:strVal val="ppt_y+0.1"/>
                                          </p:val>
                                        </p:tav>
                                      </p:tavLst>
                                    </p:anim>
                                    <p:anim calcmode="lin" valueType="num">
                                      <p:cBhvr>
                                        <p:cTn id="19" dur="800" accel="100000">
                                          <p:stCondLst>
                                            <p:cond delay="200"/>
                                          </p:stCondLst>
                                        </p:cTn>
                                        <p:tgtEl>
                                          <p:spTgt spid="4"/>
                                        </p:tgtEl>
                                        <p:attrNameLst>
                                          <p:attrName>ppt_x</p:attrName>
                                        </p:attrNameLst>
                                      </p:cBhvr>
                                      <p:tavLst>
                                        <p:tav tm="0">
                                          <p:val>
                                            <p:strVal val="ppt_x"/>
                                          </p:val>
                                        </p:tav>
                                        <p:tav tm="100000">
                                          <p:val>
                                            <p:strVal val="ppt_x+0.4+0.05"/>
                                          </p:val>
                                        </p:tav>
                                      </p:tavLst>
                                    </p:anim>
                                    <p:anim calcmode="lin" valueType="num">
                                      <p:cBhvr>
                                        <p:cTn id="20" dur="800" accel="100000">
                                          <p:stCondLst>
                                            <p:cond delay="200"/>
                                          </p:stCondLst>
                                        </p:cTn>
                                        <p:tgtEl>
                                          <p:spTgt spid="4"/>
                                        </p:tgtEl>
                                        <p:attrNameLst>
                                          <p:attrName>ppt_y</p:attrName>
                                        </p:attrNameLst>
                                      </p:cBhvr>
                                      <p:tavLst>
                                        <p:tav tm="0">
                                          <p:val>
                                            <p:strVal val="ppt_y"/>
                                          </p:val>
                                        </p:tav>
                                        <p:tav tm="100000">
                                          <p:val>
                                            <p:strVal val="ppt_y-0.4-0.1"/>
                                          </p:val>
                                        </p:tav>
                                      </p:tavLst>
                                    </p:anim>
                                    <p:set>
                                      <p:cBhvr>
                                        <p:cTn id="21"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60" y="1340768"/>
            <a:ext cx="7632848" cy="5509200"/>
          </a:xfrm>
          <a:prstGeom prst="rect">
            <a:avLst/>
          </a:prstGeom>
          <a:noFill/>
        </p:spPr>
        <p:txBody>
          <a:bodyPr wrap="square" rtlCol="0">
            <a:spAutoFit/>
          </a:bodyPr>
          <a:lstStyle/>
          <a:p>
            <a:pPr algn="ctr"/>
            <a:r>
              <a:rPr lang="en-NZ" sz="1600" dirty="0">
                <a:latin typeface="Corbel" pitchFamily="34" charset="0"/>
              </a:rPr>
              <a:t>As outlined in the WFD plan template, development of a workforce development plan follows this process:</a:t>
            </a:r>
          </a:p>
          <a:p>
            <a:pPr algn="ctr"/>
            <a:endParaRPr lang="en-NZ" sz="1600" dirty="0">
              <a:latin typeface="Corbel" pitchFamily="34" charset="0"/>
            </a:endParaRPr>
          </a:p>
          <a:p>
            <a:pPr algn="ctr"/>
            <a:endParaRPr lang="en-NZ" sz="1600" dirty="0">
              <a:latin typeface="Corbel" pitchFamily="34" charset="0"/>
            </a:endParaRPr>
          </a:p>
          <a:p>
            <a:pPr lvl="0" algn="ctr">
              <a:buClr>
                <a:schemeClr val="accent1"/>
              </a:buClr>
              <a:buFont typeface="Wingdings" pitchFamily="2" charset="2"/>
              <a:buChar char="o"/>
            </a:pPr>
            <a:r>
              <a:rPr lang="en-NZ" sz="1600" b="1" dirty="0">
                <a:latin typeface="Corbel" pitchFamily="34" charset="0"/>
              </a:rPr>
              <a:t>  </a:t>
            </a:r>
            <a:r>
              <a:rPr lang="en-NZ" sz="1600" b="1" dirty="0">
                <a:solidFill>
                  <a:schemeClr val="accent1">
                    <a:lumMod val="75000"/>
                  </a:schemeClr>
                </a:solidFill>
                <a:latin typeface="Corbel" pitchFamily="34" charset="0"/>
              </a:rPr>
              <a:t>Self-assess</a:t>
            </a:r>
            <a:r>
              <a:rPr lang="en-NZ" sz="1600" b="1" dirty="0">
                <a:latin typeface="Corbel" pitchFamily="34" charset="0"/>
              </a:rPr>
              <a:t> </a:t>
            </a:r>
            <a:r>
              <a:rPr lang="en-NZ" sz="1600" dirty="0">
                <a:latin typeface="Corbel" pitchFamily="34" charset="0"/>
              </a:rPr>
              <a:t>against the gambling public health competencies to help identify current strengths, and any areas that you identify to require more development. </a:t>
            </a:r>
          </a:p>
          <a:p>
            <a:pPr lvl="0" algn="ctr">
              <a:buClr>
                <a:schemeClr val="accent1"/>
              </a:buClr>
              <a:buFont typeface="Wingdings" pitchFamily="2" charset="2"/>
              <a:buChar char="o"/>
            </a:pPr>
            <a:endParaRPr lang="en-NZ" sz="1600" dirty="0">
              <a:latin typeface="Corbel" pitchFamily="34" charset="0"/>
            </a:endParaRPr>
          </a:p>
          <a:p>
            <a:pPr lvl="0" algn="ctr">
              <a:buClr>
                <a:schemeClr val="accent1"/>
              </a:buClr>
              <a:buFont typeface="Wingdings" pitchFamily="2" charset="2"/>
              <a:buChar char="o"/>
            </a:pPr>
            <a:r>
              <a:rPr lang="en-NZ" sz="1600" dirty="0">
                <a:latin typeface="Corbel" pitchFamily="34" charset="0"/>
              </a:rPr>
              <a:t>  Define the </a:t>
            </a:r>
            <a:r>
              <a:rPr lang="en-NZ" sz="1600" b="1" dirty="0">
                <a:solidFill>
                  <a:schemeClr val="accent1">
                    <a:lumMod val="75000"/>
                  </a:schemeClr>
                </a:solidFill>
                <a:latin typeface="Corbel" pitchFamily="34" charset="0"/>
              </a:rPr>
              <a:t>goals</a:t>
            </a:r>
            <a:r>
              <a:rPr lang="en-NZ" sz="1600" dirty="0">
                <a:latin typeface="Corbel" pitchFamily="34" charset="0"/>
              </a:rPr>
              <a:t> that you would like your organisation to help you achieve - taking into account your interests, current role, potential gaps in knowledge and future ambitions</a:t>
            </a:r>
          </a:p>
          <a:p>
            <a:pPr lvl="0" algn="ctr">
              <a:buClr>
                <a:schemeClr val="accent1"/>
              </a:buClr>
              <a:buFont typeface="Wingdings" pitchFamily="2" charset="2"/>
              <a:buChar char="o"/>
            </a:pPr>
            <a:endParaRPr lang="en-NZ" sz="1600" dirty="0">
              <a:latin typeface="Corbel" pitchFamily="34" charset="0"/>
            </a:endParaRPr>
          </a:p>
          <a:p>
            <a:pPr lvl="0" algn="ctr">
              <a:buClr>
                <a:schemeClr val="accent1"/>
              </a:buClr>
              <a:buFont typeface="Wingdings" pitchFamily="2" charset="2"/>
              <a:buChar char="o"/>
            </a:pPr>
            <a:r>
              <a:rPr lang="en-NZ" sz="1600" dirty="0">
                <a:latin typeface="Corbel" pitchFamily="34" charset="0"/>
              </a:rPr>
              <a:t>  Align your goals to the </a:t>
            </a:r>
            <a:r>
              <a:rPr lang="en-NZ" sz="1600" b="1" dirty="0">
                <a:solidFill>
                  <a:schemeClr val="accent1">
                    <a:lumMod val="75000"/>
                  </a:schemeClr>
                </a:solidFill>
                <a:latin typeface="Corbel" pitchFamily="34" charset="0"/>
              </a:rPr>
              <a:t>competency areas</a:t>
            </a:r>
            <a:r>
              <a:rPr lang="en-NZ" sz="1600" dirty="0">
                <a:solidFill>
                  <a:schemeClr val="accent1">
                    <a:lumMod val="75000"/>
                  </a:schemeClr>
                </a:solidFill>
                <a:latin typeface="Corbel" pitchFamily="34" charset="0"/>
              </a:rPr>
              <a:t> </a:t>
            </a:r>
            <a:r>
              <a:rPr lang="en-NZ" sz="1600" dirty="0">
                <a:latin typeface="Corbel" pitchFamily="34" charset="0"/>
              </a:rPr>
              <a:t>(if applicable) or define the skill you would like to develop in relation to each goal</a:t>
            </a:r>
          </a:p>
          <a:p>
            <a:pPr lvl="0" algn="ctr">
              <a:buClr>
                <a:schemeClr val="accent1"/>
              </a:buClr>
              <a:buFont typeface="Wingdings" pitchFamily="2" charset="2"/>
              <a:buChar char="o"/>
            </a:pPr>
            <a:endParaRPr lang="en-NZ" sz="1600" dirty="0">
              <a:latin typeface="Corbel" pitchFamily="34" charset="0"/>
            </a:endParaRPr>
          </a:p>
          <a:p>
            <a:pPr lvl="0" algn="ctr">
              <a:buClr>
                <a:schemeClr val="accent1"/>
              </a:buClr>
              <a:buFont typeface="Wingdings" pitchFamily="2" charset="2"/>
              <a:buChar char="o"/>
            </a:pPr>
            <a:r>
              <a:rPr lang="en-NZ" sz="1600" dirty="0">
                <a:latin typeface="Corbel" pitchFamily="34" charset="0"/>
              </a:rPr>
              <a:t>  Using the timeline as a guide, map out the steps or</a:t>
            </a:r>
            <a:r>
              <a:rPr lang="en-NZ" sz="1600" dirty="0">
                <a:solidFill>
                  <a:schemeClr val="accent1">
                    <a:lumMod val="75000"/>
                  </a:schemeClr>
                </a:solidFill>
                <a:latin typeface="Corbel" pitchFamily="34" charset="0"/>
              </a:rPr>
              <a:t> </a:t>
            </a:r>
            <a:r>
              <a:rPr lang="en-NZ" sz="1600" b="1" dirty="0">
                <a:solidFill>
                  <a:schemeClr val="accent1">
                    <a:lumMod val="75000"/>
                  </a:schemeClr>
                </a:solidFill>
                <a:latin typeface="Corbel" pitchFamily="34" charset="0"/>
              </a:rPr>
              <a:t>actions</a:t>
            </a:r>
            <a:r>
              <a:rPr lang="en-NZ" sz="1600" dirty="0">
                <a:solidFill>
                  <a:schemeClr val="accent1">
                    <a:lumMod val="75000"/>
                  </a:schemeClr>
                </a:solidFill>
                <a:latin typeface="Corbel" pitchFamily="34" charset="0"/>
              </a:rPr>
              <a:t> </a:t>
            </a:r>
            <a:r>
              <a:rPr lang="en-NZ" sz="1600" dirty="0">
                <a:latin typeface="Corbel" pitchFamily="34" charset="0"/>
              </a:rPr>
              <a:t>to help you achieve your WFD goals</a:t>
            </a:r>
          </a:p>
          <a:p>
            <a:pPr lvl="0" algn="ctr">
              <a:buClr>
                <a:schemeClr val="accent1"/>
              </a:buClr>
              <a:buFont typeface="Wingdings" pitchFamily="2" charset="2"/>
              <a:buChar char="o"/>
            </a:pPr>
            <a:endParaRPr lang="en-NZ" sz="1600" dirty="0">
              <a:latin typeface="Corbel" pitchFamily="34" charset="0"/>
            </a:endParaRPr>
          </a:p>
          <a:p>
            <a:pPr lvl="0" algn="ctr">
              <a:buClr>
                <a:schemeClr val="accent1"/>
              </a:buClr>
              <a:buFont typeface="Wingdings" pitchFamily="2" charset="2"/>
              <a:buChar char="o"/>
            </a:pPr>
            <a:r>
              <a:rPr lang="en-NZ" sz="1600" dirty="0">
                <a:latin typeface="Corbel" pitchFamily="34" charset="0"/>
              </a:rPr>
              <a:t>  Develop the </a:t>
            </a:r>
            <a:r>
              <a:rPr lang="en-NZ" sz="1600" b="1" dirty="0">
                <a:solidFill>
                  <a:schemeClr val="accent1">
                    <a:lumMod val="75000"/>
                  </a:schemeClr>
                </a:solidFill>
                <a:latin typeface="Corbel" pitchFamily="34" charset="0"/>
              </a:rPr>
              <a:t>success criteria</a:t>
            </a:r>
            <a:r>
              <a:rPr lang="en-NZ" sz="1600" dirty="0">
                <a:solidFill>
                  <a:schemeClr val="accent1">
                    <a:lumMod val="75000"/>
                  </a:schemeClr>
                </a:solidFill>
                <a:latin typeface="Corbel" pitchFamily="34" charset="0"/>
              </a:rPr>
              <a:t> </a:t>
            </a:r>
            <a:r>
              <a:rPr lang="en-NZ" sz="1600" dirty="0">
                <a:latin typeface="Corbel" pitchFamily="34" charset="0"/>
              </a:rPr>
              <a:t>for each action - what difference will this action make?</a:t>
            </a:r>
          </a:p>
          <a:p>
            <a:pPr lvl="0" algn="ctr">
              <a:buClr>
                <a:schemeClr val="accent1"/>
              </a:buClr>
              <a:buFont typeface="Wingdings" pitchFamily="2" charset="2"/>
              <a:buChar char="o"/>
            </a:pPr>
            <a:endParaRPr lang="en-NZ" sz="1600" dirty="0">
              <a:latin typeface="Corbel" pitchFamily="34" charset="0"/>
            </a:endParaRPr>
          </a:p>
          <a:p>
            <a:pPr lvl="0" algn="ctr">
              <a:buClr>
                <a:schemeClr val="accent1"/>
              </a:buClr>
              <a:buFont typeface="Wingdings" pitchFamily="2" charset="2"/>
              <a:buChar char="o"/>
            </a:pPr>
            <a:r>
              <a:rPr lang="en-NZ" sz="1600" dirty="0">
                <a:latin typeface="Corbel" pitchFamily="34" charset="0"/>
              </a:rPr>
              <a:t>  Identify the </a:t>
            </a:r>
            <a:r>
              <a:rPr lang="en-NZ" sz="1600" b="1" dirty="0">
                <a:solidFill>
                  <a:schemeClr val="accent1">
                    <a:lumMod val="75000"/>
                  </a:schemeClr>
                </a:solidFill>
                <a:latin typeface="Corbel" pitchFamily="34" charset="0"/>
              </a:rPr>
              <a:t>resources</a:t>
            </a:r>
            <a:r>
              <a:rPr lang="en-NZ" sz="1600" b="1" dirty="0">
                <a:latin typeface="Corbel" pitchFamily="34" charset="0"/>
              </a:rPr>
              <a:t> </a:t>
            </a:r>
            <a:r>
              <a:rPr lang="en-NZ" sz="1600" dirty="0">
                <a:latin typeface="Corbel" pitchFamily="34" charset="0"/>
              </a:rPr>
              <a:t>needed for each action and discuss with your manager which resources the organisation will contribute to and any that you may need to be responsible for</a:t>
            </a: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WFD Plan Example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1000"/>
                                        <p:tgtEl>
                                          <p:spTgt spid="5">
                                            <p:txEl>
                                              <p:pRg st="3" end="3"/>
                                            </p:txEl>
                                          </p:spTgt>
                                        </p:tgtEl>
                                      </p:cBhvr>
                                    </p:animEffect>
                                    <p:anim calcmode="lin" valueType="num">
                                      <p:cBhvr>
                                        <p:cTn id="1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Effect transition="in" filter="fade">
                                      <p:cBhvr>
                                        <p:cTn id="23" dur="1000"/>
                                        <p:tgtEl>
                                          <p:spTgt spid="5">
                                            <p:txEl>
                                              <p:pRg st="5" end="5"/>
                                            </p:txEl>
                                          </p:spTgt>
                                        </p:tgtEl>
                                      </p:cBhvr>
                                    </p:animEffect>
                                    <p:anim calcmode="lin" valueType="num">
                                      <p:cBhvr>
                                        <p:cTn id="24"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5">
                                            <p:txEl>
                                              <p:pRg st="5" end="5"/>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fade">
                                      <p:cBhvr>
                                        <p:cTn id="31" dur="1000"/>
                                        <p:tgtEl>
                                          <p:spTgt spid="5">
                                            <p:txEl>
                                              <p:pRg st="7" end="7"/>
                                            </p:txEl>
                                          </p:spTgt>
                                        </p:tgtEl>
                                      </p:cBhvr>
                                    </p:animEffect>
                                    <p:anim calcmode="lin" valueType="num">
                                      <p:cBhvr>
                                        <p:cTn id="32"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
                                            <p:txEl>
                                              <p:pRg st="7" end="7"/>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animEffect transition="in" filter="fade">
                                      <p:cBhvr>
                                        <p:cTn id="39" dur="1000"/>
                                        <p:tgtEl>
                                          <p:spTgt spid="5">
                                            <p:txEl>
                                              <p:pRg st="9" end="9"/>
                                            </p:txEl>
                                          </p:spTgt>
                                        </p:tgtEl>
                                      </p:cBhvr>
                                    </p:animEffect>
                                    <p:anim calcmode="lin" valueType="num">
                                      <p:cBhvr>
                                        <p:cTn id="40"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5">
                                            <p:txEl>
                                              <p:pRg st="9" end="9"/>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5">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animEffect transition="in" filter="fade">
                                      <p:cBhvr>
                                        <p:cTn id="47" dur="1000"/>
                                        <p:tgtEl>
                                          <p:spTgt spid="5">
                                            <p:txEl>
                                              <p:pRg st="11" end="11"/>
                                            </p:txEl>
                                          </p:spTgt>
                                        </p:tgtEl>
                                      </p:cBhvr>
                                    </p:animEffect>
                                    <p:anim calcmode="lin" valueType="num">
                                      <p:cBhvr>
                                        <p:cTn id="48"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5">
                                            <p:txEl>
                                              <p:pRg st="11" end="11"/>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5">
                                            <p:txEl>
                                              <p:pRg st="11" end="11"/>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5">
                                            <p:txEl>
                                              <p:pRg st="13" end="13"/>
                                            </p:txEl>
                                          </p:spTgt>
                                        </p:tgtEl>
                                        <p:attrNameLst>
                                          <p:attrName>style.visibility</p:attrName>
                                        </p:attrNameLst>
                                      </p:cBhvr>
                                      <p:to>
                                        <p:strVal val="visible"/>
                                      </p:to>
                                    </p:set>
                                    <p:animEffect transition="in" filter="fade">
                                      <p:cBhvr>
                                        <p:cTn id="55" dur="1000"/>
                                        <p:tgtEl>
                                          <p:spTgt spid="5">
                                            <p:txEl>
                                              <p:pRg st="13" end="13"/>
                                            </p:txEl>
                                          </p:spTgt>
                                        </p:tgtEl>
                                      </p:cBhvr>
                                    </p:animEffect>
                                    <p:anim calcmode="lin" valueType="num">
                                      <p:cBhvr>
                                        <p:cTn id="56"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5">
                                            <p:txEl>
                                              <p:pRg st="13" end="13"/>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5">
                                            <p:txEl>
                                              <p:pRg st="13" end="1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11560" y="1340768"/>
            <a:ext cx="7632848" cy="338554"/>
          </a:xfrm>
          <a:prstGeom prst="rect">
            <a:avLst/>
          </a:prstGeom>
          <a:noFill/>
        </p:spPr>
        <p:txBody>
          <a:bodyPr wrap="square" rtlCol="0">
            <a:spAutoFit/>
          </a:bodyPr>
          <a:lstStyle/>
          <a:p>
            <a:pPr algn="ctr"/>
            <a:r>
              <a:rPr lang="en-NZ" sz="1600" dirty="0">
                <a:latin typeface="Corbel" pitchFamily="34" charset="0"/>
              </a:rPr>
              <a:t>Here is an example of three goals from a completed WFD plan:</a:t>
            </a: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WFD Plan Example</a:t>
            </a:r>
          </a:p>
        </p:txBody>
      </p:sp>
      <p:pic>
        <p:nvPicPr>
          <p:cNvPr id="8" name="Picture 7" descr="example goals.png"/>
          <p:cNvPicPr>
            <a:picLocks noChangeAspect="1"/>
          </p:cNvPicPr>
          <p:nvPr/>
        </p:nvPicPr>
        <p:blipFill>
          <a:blip r:embed="rId2" cstate="print"/>
          <a:srcRect b="42411"/>
          <a:stretch>
            <a:fillRect/>
          </a:stretch>
        </p:blipFill>
        <p:spPr>
          <a:xfrm>
            <a:off x="0" y="2276872"/>
            <a:ext cx="9144000" cy="2732063"/>
          </a:xfrm>
          <a:prstGeom prst="rect">
            <a:avLst/>
          </a:prstGeom>
        </p:spPr>
      </p:pic>
      <p:pic>
        <p:nvPicPr>
          <p:cNvPr id="10" name="Picture 9" descr="example goals2.png"/>
          <p:cNvPicPr>
            <a:picLocks noChangeAspect="1"/>
          </p:cNvPicPr>
          <p:nvPr/>
        </p:nvPicPr>
        <p:blipFill>
          <a:blip r:embed="rId3" cstate="print"/>
          <a:srcRect t="12356" b="48655"/>
          <a:stretch>
            <a:fillRect/>
          </a:stretch>
        </p:blipFill>
        <p:spPr>
          <a:xfrm>
            <a:off x="0" y="2924944"/>
            <a:ext cx="9144000" cy="2088232"/>
          </a:xfrm>
          <a:prstGeom prst="rect">
            <a:avLst/>
          </a:prstGeom>
        </p:spPr>
      </p:pic>
      <p:pic>
        <p:nvPicPr>
          <p:cNvPr id="11" name="Picture 10" descr="example goals2.png"/>
          <p:cNvPicPr>
            <a:picLocks noChangeAspect="1"/>
          </p:cNvPicPr>
          <p:nvPr/>
        </p:nvPicPr>
        <p:blipFill>
          <a:blip r:embed="rId3" cstate="print"/>
          <a:srcRect t="51344"/>
          <a:stretch>
            <a:fillRect/>
          </a:stretch>
        </p:blipFill>
        <p:spPr>
          <a:xfrm>
            <a:off x="0" y="2996952"/>
            <a:ext cx="9144000" cy="2605982"/>
          </a:xfrm>
          <a:prstGeom prst="rect">
            <a:avLst/>
          </a:prstGeom>
        </p:spPr>
      </p:pic>
      <p:sp>
        <p:nvSpPr>
          <p:cNvPr id="12" name="TextBox 11"/>
          <p:cNvSpPr txBox="1"/>
          <p:nvPr/>
        </p:nvSpPr>
        <p:spPr>
          <a:xfrm>
            <a:off x="539552" y="5949280"/>
            <a:ext cx="7632848" cy="338554"/>
          </a:xfrm>
          <a:prstGeom prst="rect">
            <a:avLst/>
          </a:prstGeom>
          <a:noFill/>
        </p:spPr>
        <p:txBody>
          <a:bodyPr wrap="square" rtlCol="0">
            <a:spAutoFit/>
          </a:bodyPr>
          <a:lstStyle/>
          <a:p>
            <a:pPr algn="ctr"/>
            <a:r>
              <a:rPr lang="en-NZ" sz="1600" dirty="0">
                <a:latin typeface="Corbel" pitchFamily="34" charset="0"/>
              </a:rPr>
              <a:t>A full WFD plan example can be accessed through </a:t>
            </a:r>
            <a:r>
              <a:rPr lang="en-NZ" sz="1600" dirty="0">
                <a:latin typeface="Corbel" pitchFamily="34" charset="0"/>
                <a:hlinkClick r:id="rId4"/>
              </a:rPr>
              <a:t>He </a:t>
            </a:r>
            <a:r>
              <a:rPr lang="en-NZ" sz="1600" dirty="0" err="1">
                <a:latin typeface="Corbel" pitchFamily="34" charset="0"/>
                <a:hlinkClick r:id="rId4"/>
              </a:rPr>
              <a:t>Taumata</a:t>
            </a:r>
            <a:r>
              <a:rPr lang="en-NZ" sz="1600" dirty="0">
                <a:latin typeface="Corbel" pitchFamily="34" charset="0"/>
              </a:rPr>
              <a:t> via your personal login.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3"/>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strVal val="#ppt_w+.3"/>
                                          </p:val>
                                        </p:tav>
                                        <p:tav tm="100000">
                                          <p:val>
                                            <p:strVal val="#ppt_w"/>
                                          </p:val>
                                        </p:tav>
                                      </p:tavLst>
                                    </p:anim>
                                    <p:anim calcmode="lin" valueType="num">
                                      <p:cBhvr>
                                        <p:cTn id="22" dur="1000" fill="hold"/>
                                        <p:tgtEl>
                                          <p:spTgt spid="10"/>
                                        </p:tgtEl>
                                        <p:attrNameLst>
                                          <p:attrName>ppt_h</p:attrName>
                                        </p:attrNameLst>
                                      </p:cBhvr>
                                      <p:tavLst>
                                        <p:tav tm="0">
                                          <p:val>
                                            <p:strVal val="#ppt_h"/>
                                          </p:val>
                                        </p:tav>
                                        <p:tav tm="100000">
                                          <p:val>
                                            <p:strVal val="#ppt_h"/>
                                          </p:val>
                                        </p:tav>
                                      </p:tavLst>
                                    </p:anim>
                                    <p:animEffect transition="in" filter="fade">
                                      <p:cBhvr>
                                        <p:cTn id="23" dur="10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1000" fill="hold"/>
                                        <p:tgtEl>
                                          <p:spTgt spid="11"/>
                                        </p:tgtEl>
                                        <p:attrNameLst>
                                          <p:attrName>ppt_w</p:attrName>
                                        </p:attrNameLst>
                                      </p:cBhvr>
                                      <p:tavLst>
                                        <p:tav tm="0">
                                          <p:val>
                                            <p:strVal val="#ppt_w+.3"/>
                                          </p:val>
                                        </p:tav>
                                        <p:tav tm="100000">
                                          <p:val>
                                            <p:strVal val="#ppt_w"/>
                                          </p:val>
                                        </p:tav>
                                      </p:tavLst>
                                    </p:anim>
                                    <p:anim calcmode="lin" valueType="num">
                                      <p:cBhvr>
                                        <p:cTn id="29" dur="1000" fill="hold"/>
                                        <p:tgtEl>
                                          <p:spTgt spid="11"/>
                                        </p:tgtEl>
                                        <p:attrNameLst>
                                          <p:attrName>ppt_h</p:attrName>
                                        </p:attrNameLst>
                                      </p:cBhvr>
                                      <p:tavLst>
                                        <p:tav tm="0">
                                          <p:val>
                                            <p:strVal val="#ppt_h"/>
                                          </p:val>
                                        </p:tav>
                                        <p:tav tm="100000">
                                          <p:val>
                                            <p:strVal val="#ppt_h"/>
                                          </p:val>
                                        </p:tav>
                                      </p:tavLst>
                                    </p:anim>
                                    <p:animEffect transition="in" filter="fade">
                                      <p:cBhvr>
                                        <p:cTn id="30" dur="1000"/>
                                        <p:tgtEl>
                                          <p:spTgt spid="11"/>
                                        </p:tgtEl>
                                      </p:cBhvr>
                                    </p:animEffect>
                                  </p:childTnLst>
                                </p:cTn>
                              </p:par>
                            </p:childTnLst>
                          </p:cTn>
                        </p:par>
                        <p:par>
                          <p:cTn id="31" fill="hold">
                            <p:stCondLst>
                              <p:cond delay="1000"/>
                            </p:stCondLst>
                            <p:childTnLst>
                              <p:par>
                                <p:cTn id="32" presetID="55" presetClass="entr" presetSubtype="0" fill="hold" grpId="0" nodeType="afterEffect">
                                  <p:stCondLst>
                                    <p:cond delay="0"/>
                                  </p:stCondLst>
                                  <p:childTnLst>
                                    <p:set>
                                      <p:cBhvr>
                                        <p:cTn id="33" dur="1" fill="hold">
                                          <p:stCondLst>
                                            <p:cond delay="0"/>
                                          </p:stCondLst>
                                        </p:cTn>
                                        <p:tgtEl>
                                          <p:spTgt spid="12">
                                            <p:txEl>
                                              <p:pRg st="0" end="0"/>
                                            </p:txEl>
                                          </p:spTgt>
                                        </p:tgtEl>
                                        <p:attrNameLst>
                                          <p:attrName>style.visibility</p:attrName>
                                        </p:attrNameLst>
                                      </p:cBhvr>
                                      <p:to>
                                        <p:strVal val="visible"/>
                                      </p:to>
                                    </p:set>
                                    <p:anim calcmode="lin" valueType="num">
                                      <p:cBhvr>
                                        <p:cTn id="34" dur="1000" fill="hold"/>
                                        <p:tgtEl>
                                          <p:spTgt spid="12">
                                            <p:txEl>
                                              <p:pRg st="0" end="0"/>
                                            </p:txEl>
                                          </p:spTgt>
                                        </p:tgtEl>
                                        <p:attrNameLst>
                                          <p:attrName>ppt_w</p:attrName>
                                        </p:attrNameLst>
                                      </p:cBhvr>
                                      <p:tavLst>
                                        <p:tav tm="0">
                                          <p:val>
                                            <p:strVal val="#ppt_w*0.70"/>
                                          </p:val>
                                        </p:tav>
                                        <p:tav tm="100000">
                                          <p:val>
                                            <p:strVal val="#ppt_w"/>
                                          </p:val>
                                        </p:tav>
                                      </p:tavLst>
                                    </p:anim>
                                    <p:anim calcmode="lin" valueType="num">
                                      <p:cBhvr>
                                        <p:cTn id="35" dur="1000" fill="hold"/>
                                        <p:tgtEl>
                                          <p:spTgt spid="12">
                                            <p:txEl>
                                              <p:pRg st="0" end="0"/>
                                            </p:txEl>
                                          </p:spTgt>
                                        </p:tgtEl>
                                        <p:attrNameLst>
                                          <p:attrName>ppt_h</p:attrName>
                                        </p:attrNameLst>
                                      </p:cBhvr>
                                      <p:tavLst>
                                        <p:tav tm="0">
                                          <p:val>
                                            <p:strVal val="#ppt_h"/>
                                          </p:val>
                                        </p:tav>
                                        <p:tav tm="100000">
                                          <p:val>
                                            <p:strVal val="#ppt_h"/>
                                          </p:val>
                                        </p:tav>
                                      </p:tavLst>
                                    </p:anim>
                                    <p:animEffect transition="in" filter="fade">
                                      <p:cBhvr>
                                        <p:cTn id="36" dur="1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412776"/>
            <a:ext cx="7488832" cy="3046988"/>
          </a:xfrm>
          <a:prstGeom prst="rect">
            <a:avLst/>
          </a:prstGeom>
          <a:noFill/>
        </p:spPr>
        <p:txBody>
          <a:bodyPr wrap="square" rtlCol="0">
            <a:spAutoFit/>
          </a:bodyPr>
          <a:lstStyle/>
          <a:p>
            <a:pPr algn="just"/>
            <a:r>
              <a:rPr lang="en-NZ" sz="1600" dirty="0">
                <a:latin typeface="Corbel" pitchFamily="34" charset="0"/>
              </a:rPr>
              <a:t>Te Kākano have made it easy to keep track  of your workforce development plan online.</a:t>
            </a:r>
          </a:p>
          <a:p>
            <a:pPr algn="just"/>
            <a:endParaRPr lang="en-NZ" sz="1600" dirty="0">
              <a:latin typeface="Corbel" pitchFamily="34" charset="0"/>
            </a:endParaRPr>
          </a:p>
          <a:p>
            <a:pPr algn="just"/>
            <a:r>
              <a:rPr lang="en-NZ" sz="1600" dirty="0">
                <a:latin typeface="Corbel" pitchFamily="34" charset="0"/>
              </a:rPr>
              <a:t>Through your personal login, you can review your plan, keep track of your achievements, add new goals and record key </a:t>
            </a:r>
            <a:r>
              <a:rPr lang="en-NZ" sz="1600" dirty="0" err="1">
                <a:latin typeface="Corbel" pitchFamily="34" charset="0"/>
              </a:rPr>
              <a:t>learnings</a:t>
            </a:r>
            <a:r>
              <a:rPr lang="en-NZ" sz="1600" dirty="0">
                <a:latin typeface="Corbel" pitchFamily="34" charset="0"/>
              </a:rPr>
              <a:t>.</a:t>
            </a:r>
          </a:p>
          <a:p>
            <a:pPr algn="just"/>
            <a:endParaRPr lang="en-NZ" sz="1600" dirty="0">
              <a:latin typeface="Corbel" pitchFamily="34" charset="0"/>
            </a:endParaRPr>
          </a:p>
          <a:p>
            <a:pPr algn="just"/>
            <a:r>
              <a:rPr lang="en-NZ" sz="1600" dirty="0">
                <a:latin typeface="Corbel" pitchFamily="34" charset="0"/>
              </a:rPr>
              <a:t>You could also keep a hard copy of the original plan you developed with your manager, along with any resourcing decision records made while developing the plan.</a:t>
            </a:r>
          </a:p>
          <a:p>
            <a:pPr algn="just"/>
            <a:endParaRPr lang="en-NZ" sz="1600" dirty="0">
              <a:latin typeface="Corbel" pitchFamily="34" charset="0"/>
            </a:endParaRPr>
          </a:p>
          <a:p>
            <a:pPr algn="just"/>
            <a:r>
              <a:rPr lang="en-NZ" sz="1600" dirty="0">
                <a:latin typeface="Corbel" pitchFamily="34" charset="0"/>
              </a:rPr>
              <a:t>It is best to review and revise your WFD plan at least once a year with your manager.  Report-writing time is a good point to do this, as you can also extract outcomes for your WFD specification at the same time. </a:t>
            </a:r>
          </a:p>
          <a:p>
            <a:pPr algn="just"/>
            <a:endParaRPr lang="en-NZ" sz="1600" dirty="0">
              <a:latin typeface="Corbel" pitchFamily="34" charset="0"/>
            </a:endParaRP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Keeping Track of Your Plan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1000"/>
                                        <p:tgtEl>
                                          <p:spTgt spid="5">
                                            <p:txEl>
                                              <p:pRg st="2" end="2"/>
                                            </p:txEl>
                                          </p:spTgt>
                                        </p:tgtEl>
                                      </p:cBhvr>
                                    </p:animEffect>
                                    <p:anim calcmode="lin" valueType="num">
                                      <p:cBhvr>
                                        <p:cTn id="16"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1000"/>
                                        <p:tgtEl>
                                          <p:spTgt spid="5">
                                            <p:txEl>
                                              <p:pRg st="4" end="4"/>
                                            </p:txEl>
                                          </p:spTgt>
                                        </p:tgtEl>
                                      </p:cBhvr>
                                    </p:animEffect>
                                    <p:anim calcmode="lin" valueType="num">
                                      <p:cBhvr>
                                        <p:cTn id="2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1000"/>
                                        <p:tgtEl>
                                          <p:spTgt spid="5">
                                            <p:txEl>
                                              <p:pRg st="6" end="6"/>
                                            </p:txEl>
                                          </p:spTgt>
                                        </p:tgtEl>
                                      </p:cBhvr>
                                    </p:animEffect>
                                    <p:anim calcmode="lin" valueType="num">
                                      <p:cBhvr>
                                        <p:cTn id="32"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
                                            <p:txEl>
                                              <p:pRg st="6" end="6"/>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412776"/>
            <a:ext cx="7488832" cy="1323439"/>
          </a:xfrm>
          <a:prstGeom prst="rect">
            <a:avLst/>
          </a:prstGeom>
          <a:noFill/>
        </p:spPr>
        <p:txBody>
          <a:bodyPr wrap="square" rtlCol="0">
            <a:spAutoFit/>
          </a:bodyPr>
          <a:lstStyle/>
          <a:p>
            <a:pPr algn="just"/>
            <a:r>
              <a:rPr lang="en-NZ" sz="1600" dirty="0">
                <a:latin typeface="Corbel" pitchFamily="34" charset="0"/>
              </a:rPr>
              <a:t>Thank you for taking the first step towards advancing your professional development. Through growing the careers of our kaimahi we are increasing remuneration for whānau, enhancing gambling harm minimisation services for communities, and developing a more inter-connected public health workforce.</a:t>
            </a:r>
          </a:p>
          <a:p>
            <a:pPr algn="just"/>
            <a:endParaRPr lang="en-NZ" sz="1600" dirty="0">
              <a:latin typeface="Corbel" pitchFamily="34" charset="0"/>
            </a:endParaRP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THANK YOU</a:t>
            </a:r>
          </a:p>
        </p:txBody>
      </p:sp>
      <p:sp>
        <p:nvSpPr>
          <p:cNvPr id="2" name="TextBox 1">
            <a:extLst>
              <a:ext uri="{FF2B5EF4-FFF2-40B4-BE49-F238E27FC236}">
                <a16:creationId xmlns:a16="http://schemas.microsoft.com/office/drawing/2014/main" id="{1EF99888-91A1-4CEB-9F0E-3C9DDD322231}"/>
              </a:ext>
            </a:extLst>
          </p:cNvPr>
          <p:cNvSpPr txBox="1"/>
          <p:nvPr/>
        </p:nvSpPr>
        <p:spPr>
          <a:xfrm>
            <a:off x="721688" y="5085184"/>
            <a:ext cx="6768752" cy="523220"/>
          </a:xfrm>
          <a:prstGeom prst="rect">
            <a:avLst/>
          </a:prstGeom>
          <a:noFill/>
        </p:spPr>
        <p:txBody>
          <a:bodyPr wrap="square" rtlCol="0">
            <a:spAutoFit/>
          </a:bodyPr>
          <a:lstStyle/>
          <a:p>
            <a:r>
              <a:rPr lang="en-NZ" sz="1400" dirty="0">
                <a:latin typeface="Corbel" panose="020B0503020204020204" pitchFamily="34" charset="0"/>
              </a:rPr>
              <a:t>For further information please email Stephanie on: </a:t>
            </a:r>
          </a:p>
          <a:p>
            <a:r>
              <a:rPr lang="en-NZ" sz="1400" dirty="0">
                <a:latin typeface="Corbel" panose="020B0503020204020204" pitchFamily="34" charset="0"/>
                <a:hlinkClick r:id="rId2"/>
              </a:rPr>
              <a:t>stephanie.Erick@hapai.co.nz</a:t>
            </a:r>
            <a:r>
              <a:rPr lang="en-NZ" sz="1400" dirty="0">
                <a:latin typeface="Corbel" panose="020B0503020204020204" pitchFamily="34"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268760"/>
            <a:ext cx="7488832" cy="5401479"/>
          </a:xfrm>
          <a:prstGeom prst="rect">
            <a:avLst/>
          </a:prstGeom>
          <a:noFill/>
        </p:spPr>
        <p:txBody>
          <a:bodyPr wrap="square" rtlCol="0">
            <a:spAutoFit/>
          </a:bodyPr>
          <a:lstStyle/>
          <a:p>
            <a:pPr algn="just"/>
            <a:r>
              <a:rPr lang="en-NZ" sz="1600" dirty="0">
                <a:latin typeface="Corbel" pitchFamily="34" charset="0"/>
              </a:rPr>
              <a:t>Workforce development builds and supports the capacity of a workforce to deliver high-quality outcomes. Workforce development strategies influence areas such as:</a:t>
            </a:r>
          </a:p>
          <a:p>
            <a:pPr algn="just"/>
            <a:endParaRPr lang="en-NZ" sz="1600" dirty="0">
              <a:latin typeface="Corbel" pitchFamily="34" charset="0"/>
            </a:endParaRPr>
          </a:p>
          <a:p>
            <a:pPr algn="just">
              <a:buFont typeface="Arial" pitchFamily="34" charset="0"/>
              <a:buChar char="•"/>
            </a:pPr>
            <a:r>
              <a:rPr lang="en-NZ" sz="1600" dirty="0">
                <a:latin typeface="Corbel" pitchFamily="34" charset="0"/>
              </a:rPr>
              <a:t> Staff entering and exiting the sector</a:t>
            </a:r>
          </a:p>
          <a:p>
            <a:pPr algn="just">
              <a:buFont typeface="Arial" pitchFamily="34" charset="0"/>
              <a:buChar char="•"/>
            </a:pPr>
            <a:r>
              <a:rPr lang="en-NZ" sz="1600" dirty="0">
                <a:latin typeface="Corbel" pitchFamily="34" charset="0"/>
              </a:rPr>
              <a:t> Staff movement between organisations and roles</a:t>
            </a:r>
          </a:p>
          <a:p>
            <a:pPr algn="just">
              <a:buFont typeface="Arial" pitchFamily="34" charset="0"/>
              <a:buChar char="•"/>
            </a:pPr>
            <a:r>
              <a:rPr lang="en-NZ" sz="1600" dirty="0">
                <a:latin typeface="Corbel" pitchFamily="34" charset="0"/>
              </a:rPr>
              <a:t> Education, training and skill development</a:t>
            </a:r>
          </a:p>
          <a:p>
            <a:pPr algn="just">
              <a:buFont typeface="Arial" pitchFamily="34" charset="0"/>
              <a:buChar char="•"/>
            </a:pPr>
            <a:r>
              <a:rPr lang="en-NZ" sz="1600" dirty="0">
                <a:latin typeface="Corbel" pitchFamily="34" charset="0"/>
              </a:rPr>
              <a:t> Values and attitudes</a:t>
            </a:r>
          </a:p>
          <a:p>
            <a:pPr algn="just">
              <a:buFont typeface="Arial" pitchFamily="34" charset="0"/>
              <a:buChar char="•"/>
            </a:pPr>
            <a:r>
              <a:rPr lang="en-NZ" sz="1600" dirty="0">
                <a:latin typeface="Corbel" pitchFamily="34" charset="0"/>
              </a:rPr>
              <a:t> Workforce infrastructure such as education and labour markets</a:t>
            </a:r>
          </a:p>
          <a:p>
            <a:pPr algn="r"/>
            <a:r>
              <a:rPr lang="en-NZ" sz="1400" i="1" dirty="0">
                <a:latin typeface="Corbel" pitchFamily="34" charset="0"/>
                <a:hlinkClick r:id="rId2"/>
              </a:rPr>
              <a:t>(Te </a:t>
            </a:r>
            <a:r>
              <a:rPr lang="en-NZ" sz="1400" i="1" dirty="0" err="1">
                <a:latin typeface="Corbel" pitchFamily="34" charset="0"/>
                <a:hlinkClick r:id="rId2"/>
              </a:rPr>
              <a:t>Pou</a:t>
            </a:r>
            <a:r>
              <a:rPr lang="en-NZ" sz="1400" i="1" dirty="0">
                <a:latin typeface="Corbel" pitchFamily="34" charset="0"/>
                <a:hlinkClick r:id="rId2"/>
              </a:rPr>
              <a:t> Te </a:t>
            </a:r>
            <a:r>
              <a:rPr lang="en-NZ" sz="1400" i="1" dirty="0" err="1">
                <a:latin typeface="Corbel" pitchFamily="34" charset="0"/>
                <a:hlinkClick r:id="rId2"/>
              </a:rPr>
              <a:t>Whakaaro</a:t>
            </a:r>
            <a:r>
              <a:rPr lang="en-NZ" sz="1400" i="1" dirty="0">
                <a:latin typeface="Corbel" pitchFamily="34" charset="0"/>
                <a:hlinkClick r:id="rId2"/>
              </a:rPr>
              <a:t> Nui)</a:t>
            </a:r>
            <a:endParaRPr lang="en-NZ" sz="1400" i="1" dirty="0">
              <a:latin typeface="Corbel" pitchFamily="34" charset="0"/>
            </a:endParaRPr>
          </a:p>
          <a:p>
            <a:pPr algn="just"/>
            <a:endParaRPr lang="en-NZ" sz="1100" dirty="0">
              <a:latin typeface="Corbel" pitchFamily="34" charset="0"/>
            </a:endParaRPr>
          </a:p>
          <a:p>
            <a:pPr algn="just"/>
            <a:r>
              <a:rPr lang="en-NZ" sz="1600" dirty="0">
                <a:latin typeface="Corbel" pitchFamily="34" charset="0"/>
              </a:rPr>
              <a:t>Some useful definitions when discussing workforce development are:</a:t>
            </a:r>
          </a:p>
          <a:p>
            <a:pPr algn="just"/>
            <a:endParaRPr lang="en-NZ" sz="1600" dirty="0">
              <a:latin typeface="Corbel" pitchFamily="34" charset="0"/>
            </a:endParaRPr>
          </a:p>
          <a:p>
            <a:pPr algn="just"/>
            <a:r>
              <a:rPr lang="en-NZ" sz="1600" b="1" dirty="0">
                <a:solidFill>
                  <a:schemeClr val="accent1"/>
                </a:solidFill>
                <a:latin typeface="Corbel" pitchFamily="34" charset="0"/>
              </a:rPr>
              <a:t>Workforce development: </a:t>
            </a:r>
            <a:r>
              <a:rPr lang="en-NZ" sz="1600" i="1" dirty="0">
                <a:latin typeface="Corbel" pitchFamily="34" charset="0"/>
              </a:rPr>
              <a:t>building and supporting workforce capacity at individual, organisational and sector levels</a:t>
            </a:r>
          </a:p>
          <a:p>
            <a:pPr algn="just"/>
            <a:r>
              <a:rPr lang="en-NZ" sz="1600" b="1" dirty="0">
                <a:solidFill>
                  <a:schemeClr val="accent1"/>
                </a:solidFill>
                <a:latin typeface="Corbel" pitchFamily="34" charset="0"/>
              </a:rPr>
              <a:t>Professional development:</a:t>
            </a:r>
            <a:r>
              <a:rPr lang="en-NZ" sz="1600" b="1" i="1" dirty="0">
                <a:solidFill>
                  <a:schemeClr val="accent1"/>
                </a:solidFill>
                <a:latin typeface="Corbel" pitchFamily="34" charset="0"/>
              </a:rPr>
              <a:t> </a:t>
            </a:r>
            <a:r>
              <a:rPr lang="en-NZ" sz="1600" i="1" dirty="0">
                <a:latin typeface="Corbel" pitchFamily="34" charset="0"/>
              </a:rPr>
              <a:t>individually participating in formal and informal learning opportunities</a:t>
            </a:r>
          </a:p>
          <a:p>
            <a:pPr algn="just"/>
            <a:r>
              <a:rPr lang="en-NZ" sz="1600" b="1" dirty="0">
                <a:solidFill>
                  <a:schemeClr val="accent1"/>
                </a:solidFill>
                <a:latin typeface="Corbel" pitchFamily="34" charset="0"/>
              </a:rPr>
              <a:t>Career development: </a:t>
            </a:r>
            <a:r>
              <a:rPr lang="en-NZ" sz="1600" i="1" dirty="0">
                <a:latin typeface="Corbel" pitchFamily="34" charset="0"/>
              </a:rPr>
              <a:t>a life-long process of planning and implementing career steps towards an evolving preferred future</a:t>
            </a:r>
          </a:p>
          <a:p>
            <a:pPr algn="just"/>
            <a:endParaRPr lang="en-NZ" sz="1600" dirty="0">
              <a:latin typeface="Corbel" pitchFamily="34" charset="0"/>
            </a:endParaRPr>
          </a:p>
          <a:p>
            <a:pPr algn="ctr"/>
            <a:r>
              <a:rPr lang="en-NZ" sz="1600" dirty="0">
                <a:latin typeface="Corbel" pitchFamily="34" charset="0"/>
              </a:rPr>
              <a:t>A </a:t>
            </a:r>
            <a:r>
              <a:rPr lang="en-NZ" sz="1600" b="1" dirty="0">
                <a:solidFill>
                  <a:schemeClr val="accent1"/>
                </a:solidFill>
                <a:latin typeface="Corbel" pitchFamily="34" charset="0"/>
              </a:rPr>
              <a:t>workforce development plan </a:t>
            </a:r>
            <a:r>
              <a:rPr lang="en-NZ" sz="1600" dirty="0">
                <a:latin typeface="Corbel" pitchFamily="34" charset="0"/>
              </a:rPr>
              <a:t>is a tool that can be used by kaimahi and managers to build knowledge and skills that progress professional, career and workforce development outcomes.</a:t>
            </a:r>
          </a:p>
        </p:txBody>
      </p:sp>
      <p:sp>
        <p:nvSpPr>
          <p:cNvPr id="9" name="TextBox 8"/>
          <p:cNvSpPr txBox="1"/>
          <p:nvPr/>
        </p:nvSpPr>
        <p:spPr>
          <a:xfrm>
            <a:off x="0" y="260648"/>
            <a:ext cx="9144000" cy="1446550"/>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What Is Workforce Development?</a:t>
            </a:r>
          </a:p>
          <a:p>
            <a:pPr algn="ctr"/>
            <a:endParaRPr lang="en-NZ" sz="4400" b="1" dirty="0">
              <a:ln>
                <a:solidFill>
                  <a:schemeClr val="accent6">
                    <a:lumMod val="75000"/>
                  </a:schemeClr>
                </a:solidFill>
              </a:ln>
              <a:solidFill>
                <a:schemeClr val="accent1"/>
              </a:solidFill>
              <a:latin typeface="Frangipani Rose" pitchFamily="2" charset="0"/>
              <a:ea typeface="Frangipani Rose" pitchFamily="2" charset="0"/>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988840"/>
            <a:ext cx="7488832" cy="2831544"/>
          </a:xfrm>
          <a:prstGeom prst="rect">
            <a:avLst/>
          </a:prstGeom>
          <a:noFill/>
        </p:spPr>
        <p:txBody>
          <a:bodyPr wrap="square" rtlCol="0">
            <a:spAutoFit/>
          </a:bodyPr>
          <a:lstStyle/>
          <a:p>
            <a:pPr algn="just"/>
            <a:r>
              <a:rPr lang="en-NZ" sz="1600" dirty="0">
                <a:latin typeface="Corbel" pitchFamily="34" charset="0"/>
              </a:rPr>
              <a:t>A workforce development plan is a form of goal setting - encompassing professional and career ambitions. It is a way to identify areas of your </a:t>
            </a:r>
            <a:r>
              <a:rPr lang="en-NZ" sz="1600" dirty="0" err="1">
                <a:latin typeface="Corbel" pitchFamily="34" charset="0"/>
              </a:rPr>
              <a:t>mahi</a:t>
            </a:r>
            <a:r>
              <a:rPr lang="en-NZ" sz="1600" dirty="0">
                <a:latin typeface="Corbel" pitchFamily="34" charset="0"/>
              </a:rPr>
              <a:t> that you would like to increase your capacity in or </a:t>
            </a:r>
            <a:r>
              <a:rPr lang="en-NZ" sz="1600" b="1" dirty="0">
                <a:solidFill>
                  <a:schemeClr val="accent1"/>
                </a:solidFill>
                <a:latin typeface="Corbel" pitchFamily="34" charset="0"/>
              </a:rPr>
              <a:t>gain new knowledge</a:t>
            </a:r>
            <a:r>
              <a:rPr lang="en-NZ" sz="1600" dirty="0">
                <a:solidFill>
                  <a:schemeClr val="accent1"/>
                </a:solidFill>
                <a:latin typeface="Corbel" pitchFamily="34" charset="0"/>
              </a:rPr>
              <a:t> </a:t>
            </a:r>
            <a:r>
              <a:rPr lang="en-NZ" sz="1600" dirty="0">
                <a:latin typeface="Corbel" pitchFamily="34" charset="0"/>
              </a:rPr>
              <a:t>in, explore and constructively utilize the </a:t>
            </a:r>
            <a:r>
              <a:rPr lang="en-NZ" sz="1600" b="1" dirty="0">
                <a:solidFill>
                  <a:schemeClr val="accent1"/>
                </a:solidFill>
                <a:latin typeface="Corbel" pitchFamily="34" charset="0"/>
              </a:rPr>
              <a:t>resources available</a:t>
            </a:r>
            <a:r>
              <a:rPr lang="en-NZ" sz="1600" dirty="0">
                <a:solidFill>
                  <a:schemeClr val="accent1"/>
                </a:solidFill>
                <a:latin typeface="Corbel" pitchFamily="34" charset="0"/>
              </a:rPr>
              <a:t> </a:t>
            </a:r>
            <a:r>
              <a:rPr lang="en-NZ" sz="1600" dirty="0">
                <a:latin typeface="Corbel" pitchFamily="34" charset="0"/>
              </a:rPr>
              <a:t>to you, and track your activities towards </a:t>
            </a:r>
            <a:r>
              <a:rPr lang="en-NZ" sz="1600" b="1" dirty="0">
                <a:solidFill>
                  <a:schemeClr val="accent1"/>
                </a:solidFill>
                <a:latin typeface="Corbel" pitchFamily="34" charset="0"/>
              </a:rPr>
              <a:t>achieving these goals</a:t>
            </a:r>
            <a:r>
              <a:rPr lang="en-NZ" sz="1600" dirty="0">
                <a:solidFill>
                  <a:schemeClr val="accent1"/>
                </a:solidFill>
                <a:latin typeface="Corbel" pitchFamily="34" charset="0"/>
              </a:rPr>
              <a:t>.</a:t>
            </a:r>
          </a:p>
          <a:p>
            <a:pPr algn="just"/>
            <a:endParaRPr lang="en-NZ" sz="1600" dirty="0">
              <a:latin typeface="Corbel" pitchFamily="34" charset="0"/>
            </a:endParaRPr>
          </a:p>
          <a:p>
            <a:pPr algn="just"/>
            <a:r>
              <a:rPr lang="en-NZ" sz="1600" dirty="0">
                <a:latin typeface="Corbel" pitchFamily="34" charset="0"/>
              </a:rPr>
              <a:t>Workforce development plans focus on the big picture. Goals are long-term and take into account your interests and future aspirations. By continuously developing your levels of knowledge and understanding in a diverse range of areas, you are improving your current practice and future-proofing your career.</a:t>
            </a:r>
          </a:p>
          <a:p>
            <a:endParaRPr lang="en-NZ" dirty="0"/>
          </a:p>
        </p:txBody>
      </p:sp>
      <p:sp>
        <p:nvSpPr>
          <p:cNvPr id="8" name="TextBox 7"/>
          <p:cNvSpPr txBox="1"/>
          <p:nvPr/>
        </p:nvSpPr>
        <p:spPr>
          <a:xfrm>
            <a:off x="971600" y="4797152"/>
            <a:ext cx="6984776" cy="2426305"/>
          </a:xfrm>
          <a:prstGeom prst="rect">
            <a:avLst/>
          </a:prstGeom>
          <a:noFill/>
        </p:spPr>
        <p:txBody>
          <a:bodyPr wrap="square" numCol="2" rtlCol="0">
            <a:spAutoFit/>
          </a:bodyPr>
          <a:lstStyle/>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chemeClr val="tx1"/>
                </a:solidFill>
                <a:effectLst/>
                <a:latin typeface="Agency FB" pitchFamily="34" charset="0"/>
                <a:cs typeface="Arial" pitchFamily="34" charset="0"/>
              </a:rPr>
              <a:t> Gain new knowledge</a:t>
            </a:r>
          </a:p>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chemeClr val="tx1"/>
                </a:solidFill>
                <a:effectLst/>
                <a:latin typeface="Agency FB" pitchFamily="34" charset="0"/>
                <a:cs typeface="Arial" pitchFamily="34" charset="0"/>
              </a:rPr>
              <a:t> Constructively utilize resources</a:t>
            </a:r>
          </a:p>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chemeClr val="tx1"/>
                </a:solidFill>
                <a:effectLst/>
                <a:latin typeface="Agency FB" pitchFamily="34" charset="0"/>
                <a:cs typeface="Arial" pitchFamily="34" charset="0"/>
              </a:rPr>
              <a:t>  Achieve long-term goals</a:t>
            </a:r>
          </a:p>
          <a:p>
            <a:pPr lvl="0" algn="ctr" fontAlgn="base">
              <a:spcBef>
                <a:spcPct val="0"/>
              </a:spcBef>
              <a:spcAft>
                <a:spcPts val="1000"/>
              </a:spcAft>
              <a:buFont typeface="Wingdings" pitchFamily="2" charset="2"/>
              <a:buChar char="þ"/>
            </a:pPr>
            <a:endParaRPr lang="en-NZ" sz="2200" dirty="0">
              <a:latin typeface="Agency FB" pitchFamily="34" charset="0"/>
              <a:cs typeface="Arial" pitchFamily="34" charset="0"/>
              <a:sym typeface="Wingdings" pitchFamily="2" charset="2"/>
            </a:endParaRPr>
          </a:p>
          <a:p>
            <a:pPr lvl="0" algn="ctr" fontAlgn="base">
              <a:spcBef>
                <a:spcPct val="0"/>
              </a:spcBef>
              <a:spcAft>
                <a:spcPts val="1000"/>
              </a:spcAft>
            </a:pPr>
            <a:endParaRPr lang="en-NZ" sz="2200" dirty="0">
              <a:solidFill>
                <a:srgbClr val="548DD4"/>
              </a:solidFill>
              <a:latin typeface="Agency FB" pitchFamily="34" charset="0"/>
              <a:cs typeface="Arial" pitchFamily="34" charset="0"/>
              <a:sym typeface="Wingdings" pitchFamily="2" charset="2"/>
            </a:endParaRPr>
          </a:p>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rgbClr val="548DD4"/>
                </a:solidFill>
                <a:effectLst/>
                <a:latin typeface="Agency FB" pitchFamily="34" charset="0"/>
                <a:cs typeface="Arial" pitchFamily="34" charset="0"/>
                <a:sym typeface="Wingdings" pitchFamily="2" charset="2"/>
              </a:rPr>
              <a:t> </a:t>
            </a:r>
            <a:r>
              <a:rPr kumimoji="0" lang="en-NZ" sz="2200" b="0" i="0" u="none" strike="noStrike" cap="none" normalizeH="0" baseline="0" dirty="0">
                <a:ln>
                  <a:noFill/>
                </a:ln>
                <a:solidFill>
                  <a:schemeClr val="tx1"/>
                </a:solidFill>
                <a:effectLst/>
                <a:latin typeface="Agency FB" pitchFamily="34" charset="0"/>
                <a:cs typeface="Arial" pitchFamily="34" charset="0"/>
              </a:rPr>
              <a:t>Improve current practice</a:t>
            </a:r>
          </a:p>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chemeClr val="tx1"/>
                </a:solidFill>
                <a:effectLst/>
                <a:latin typeface="Agency FB" pitchFamily="34" charset="0"/>
                <a:cs typeface="Arial" pitchFamily="34" charset="0"/>
              </a:rPr>
              <a:t> Work towards future aspirations</a:t>
            </a:r>
          </a:p>
          <a:p>
            <a:pPr lvl="0" algn="ctr" fontAlgn="base">
              <a:spcBef>
                <a:spcPct val="0"/>
              </a:spcBef>
              <a:spcAft>
                <a:spcPts val="1000"/>
              </a:spcAft>
            </a:pPr>
            <a:r>
              <a:rPr kumimoji="0" lang="en-NZ" sz="2200" b="0" i="0" u="none" strike="noStrike" cap="none" normalizeH="0" baseline="0" dirty="0">
                <a:ln>
                  <a:noFill/>
                </a:ln>
                <a:solidFill>
                  <a:schemeClr val="accent1"/>
                </a:solidFill>
                <a:effectLst/>
                <a:latin typeface="Agency FB" pitchFamily="34" charset="0"/>
                <a:cs typeface="Arial" pitchFamily="34" charset="0"/>
                <a:sym typeface="Wingdings" pitchFamily="2" charset="2"/>
              </a:rPr>
              <a:t></a:t>
            </a:r>
            <a:r>
              <a:rPr kumimoji="0" lang="en-NZ" sz="2200" b="0" i="0" u="none" strike="noStrike" cap="none" normalizeH="0" baseline="0" dirty="0">
                <a:ln>
                  <a:noFill/>
                </a:ln>
                <a:solidFill>
                  <a:srgbClr val="548DD4"/>
                </a:solidFill>
                <a:effectLst/>
                <a:latin typeface="Agency FB" pitchFamily="34" charset="0"/>
                <a:cs typeface="Arial" pitchFamily="34" charset="0"/>
              </a:rPr>
              <a:t> </a:t>
            </a:r>
            <a:r>
              <a:rPr kumimoji="0" lang="en-NZ" sz="2200" b="0" i="0" u="none" strike="noStrike" cap="none" normalizeH="0" baseline="0" dirty="0">
                <a:ln>
                  <a:noFill/>
                </a:ln>
                <a:solidFill>
                  <a:schemeClr val="tx1"/>
                </a:solidFill>
                <a:effectLst/>
                <a:latin typeface="Agency FB" pitchFamily="34" charset="0"/>
                <a:cs typeface="Arial" pitchFamily="34" charset="0"/>
              </a:rPr>
              <a:t>Future-proof career</a:t>
            </a:r>
            <a:endParaRPr lang="en-NZ" sz="2200" dirty="0"/>
          </a:p>
          <a:p>
            <a:pPr lvl="0" algn="ctr" fontAlgn="base">
              <a:spcBef>
                <a:spcPct val="0"/>
              </a:spcBef>
              <a:spcAft>
                <a:spcPts val="1000"/>
              </a:spcAft>
            </a:pPr>
            <a:endParaRPr lang="en-NZ" sz="2200" dirty="0"/>
          </a:p>
          <a:p>
            <a:endParaRPr lang="en-NZ" sz="2200" dirty="0"/>
          </a:p>
        </p:txBody>
      </p:sp>
      <p:sp>
        <p:nvSpPr>
          <p:cNvPr id="9" name="TextBox 8"/>
          <p:cNvSpPr txBox="1"/>
          <p:nvPr/>
        </p:nvSpPr>
        <p:spPr>
          <a:xfrm>
            <a:off x="0" y="260648"/>
            <a:ext cx="9144000" cy="1446550"/>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What Is A Workforce</a:t>
            </a:r>
          </a:p>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Development Plan?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7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anim calcmode="lin" valueType="num">
                                      <p:cBhvr>
                                        <p:cTn id="8" dur="2000" fill="hold"/>
                                        <p:tgtEl>
                                          <p:spTgt spid="8"/>
                                        </p:tgtEl>
                                        <p:attrNameLst>
                                          <p:attrName>ppt_w</p:attrName>
                                        </p:attrNameLst>
                                      </p:cBhvr>
                                      <p:tavLst>
                                        <p:tav tm="0" fmla="#ppt_w*sin(2.5*pi*$)">
                                          <p:val>
                                            <p:fltVal val="0"/>
                                          </p:val>
                                        </p:tav>
                                        <p:tav tm="100000">
                                          <p:val>
                                            <p:fltVal val="1"/>
                                          </p:val>
                                        </p:tav>
                                      </p:tavLst>
                                    </p:anim>
                                    <p:anim calcmode="lin" valueType="num">
                                      <p:cBhvr>
                                        <p:cTn id="9"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268760"/>
            <a:ext cx="7488832" cy="2585323"/>
          </a:xfrm>
          <a:prstGeom prst="rect">
            <a:avLst/>
          </a:prstGeom>
          <a:noFill/>
        </p:spPr>
        <p:txBody>
          <a:bodyPr wrap="square" rtlCol="0">
            <a:spAutoFit/>
          </a:bodyPr>
          <a:lstStyle/>
          <a:p>
            <a:pPr algn="just"/>
            <a:r>
              <a:rPr lang="en-NZ" sz="1600" dirty="0">
                <a:latin typeface="Corbel" pitchFamily="34" charset="0"/>
              </a:rPr>
              <a:t>In the same way that we develop project plans to envision how we can achieve our public health outcomes, a workforce development plan maps the steps towards achieving your work-related goals. These plans are personal and grow with you, so you can reach and move the goal-posts at your own pace.</a:t>
            </a:r>
          </a:p>
          <a:p>
            <a:pPr algn="just"/>
            <a:endParaRPr lang="en-NZ" sz="1600" dirty="0">
              <a:latin typeface="Corbel" pitchFamily="34" charset="0"/>
            </a:endParaRPr>
          </a:p>
          <a:p>
            <a:pPr algn="just"/>
            <a:r>
              <a:rPr lang="en-NZ" sz="1600" dirty="0">
                <a:latin typeface="Corbel" pitchFamily="34" charset="0"/>
              </a:rPr>
              <a:t>The aim is to progress professional development of practice and interests from linear movement to stair-cased growth. From an organisational perspective, supporting kaimahi to move through their individual WFD plans can improve outputs, increase employment retention and advance the development of the entire workforce.</a:t>
            </a:r>
          </a:p>
          <a:p>
            <a:endParaRPr lang="en-NZ" dirty="0">
              <a:latin typeface="Corbel" pitchFamily="34" charset="0"/>
            </a:endParaRPr>
          </a:p>
        </p:txBody>
      </p:sp>
      <p:graphicFrame>
        <p:nvGraphicFramePr>
          <p:cNvPr id="7" name="Chart 6"/>
          <p:cNvGraphicFramePr/>
          <p:nvPr/>
        </p:nvGraphicFramePr>
        <p:xfrm>
          <a:off x="1835696" y="3717032"/>
          <a:ext cx="5170924" cy="2932554"/>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0" y="260648"/>
            <a:ext cx="9144000" cy="1446550"/>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Why Do We Need WFD Plans?</a:t>
            </a:r>
          </a:p>
          <a:p>
            <a:pPr algn="ctr"/>
            <a:endParaRPr lang="en-NZ" sz="4400" b="1" dirty="0">
              <a:ln>
                <a:solidFill>
                  <a:schemeClr val="accent6">
                    <a:lumMod val="75000"/>
                  </a:schemeClr>
                </a:solidFill>
              </a:ln>
              <a:solidFill>
                <a:schemeClr val="accent1"/>
              </a:solidFill>
              <a:latin typeface="Frangipani Rose" pitchFamily="2" charset="0"/>
              <a:ea typeface="Frangipani Rose" pitchFamily="2"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from="(-#ppt_w/2)" to="(#ppt_x)" calcmode="lin" valueType="num">
                                      <p:cBhvr>
                                        <p:cTn id="7" dur="600" fill="hold">
                                          <p:stCondLst>
                                            <p:cond delay="0"/>
                                          </p:stCondLst>
                                        </p:cTn>
                                        <p:tgtEl>
                                          <p:spTgt spid="7"/>
                                        </p:tgtEl>
                                        <p:attrNameLst>
                                          <p:attrName>ppt_x</p:attrName>
                                        </p:attrNameLst>
                                      </p:cBhvr>
                                    </p:anim>
                                    <p:anim from="0" to="-1.0" calcmode="lin" valueType="num">
                                      <p:cBhvr>
                                        <p:cTn id="8" dur="200" decel="50000" autoRev="1" fill="hold">
                                          <p:stCondLst>
                                            <p:cond delay="600"/>
                                          </p:stCondLst>
                                        </p:cTn>
                                        <p:tgtEl>
                                          <p:spTgt spid="7"/>
                                        </p:tgtEl>
                                        <p:attrNameLst>
                                          <p:attrName>xshear</p:attrName>
                                        </p:attrNameLst>
                                      </p:cBhvr>
                                    </p:anim>
                                    <p:animScale>
                                      <p:cBhvr>
                                        <p:cTn id="9" dur="200" decel="100000" autoRev="1" fill="hold">
                                          <p:stCondLst>
                                            <p:cond delay="600"/>
                                          </p:stCondLst>
                                        </p:cTn>
                                        <p:tgtEl>
                                          <p:spTgt spid="7"/>
                                        </p:tgtEl>
                                      </p:cBhvr>
                                      <p:from x="100000" y="100000"/>
                                      <p:to x="80000" y="100000"/>
                                    </p:animScale>
                                    <p:anim by="(#ppt_h/3+#ppt_w*0.1)" calcmode="lin" valueType="num">
                                      <p:cBhvr additive="sum">
                                        <p:cTn id="10" dur="200" decel="100000" autoRev="1" fill="hold">
                                          <p:stCondLst>
                                            <p:cond delay="600"/>
                                          </p:stCondLst>
                                        </p:cTn>
                                        <p:tgtEl>
                                          <p:spTgt spid="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268760"/>
            <a:ext cx="7488832" cy="1815882"/>
          </a:xfrm>
          <a:prstGeom prst="rect">
            <a:avLst/>
          </a:prstGeom>
          <a:noFill/>
        </p:spPr>
        <p:txBody>
          <a:bodyPr wrap="square" rtlCol="0">
            <a:spAutoFit/>
          </a:bodyPr>
          <a:lstStyle/>
          <a:p>
            <a:pPr algn="just"/>
            <a:r>
              <a:rPr lang="en-NZ" sz="1600" dirty="0">
                <a:latin typeface="Corbel" pitchFamily="34" charset="0"/>
              </a:rPr>
              <a:t>Workforce development plans are </a:t>
            </a:r>
            <a:r>
              <a:rPr lang="en-NZ" sz="1600" b="1" dirty="0">
                <a:solidFill>
                  <a:schemeClr val="accent1"/>
                </a:solidFill>
                <a:latin typeface="Corbel" pitchFamily="34" charset="0"/>
              </a:rPr>
              <a:t>kaimahi-led</a:t>
            </a:r>
            <a:r>
              <a:rPr lang="en-NZ" sz="1600" dirty="0">
                <a:solidFill>
                  <a:schemeClr val="accent1"/>
                </a:solidFill>
                <a:latin typeface="Corbel" pitchFamily="34" charset="0"/>
              </a:rPr>
              <a:t>,</a:t>
            </a:r>
            <a:r>
              <a:rPr lang="en-NZ" sz="1600" dirty="0">
                <a:latin typeface="Corbel" pitchFamily="34" charset="0"/>
              </a:rPr>
              <a:t> where the kaimahi controls the direction and pace of their goals and the types of activities to be taken on.</a:t>
            </a:r>
          </a:p>
          <a:p>
            <a:pPr algn="just"/>
            <a:endParaRPr lang="en-NZ" sz="1600" b="1" dirty="0">
              <a:solidFill>
                <a:schemeClr val="accent1"/>
              </a:solidFill>
              <a:latin typeface="Corbel" pitchFamily="34" charset="0"/>
            </a:endParaRPr>
          </a:p>
          <a:p>
            <a:pPr algn="just"/>
            <a:r>
              <a:rPr lang="en-NZ" sz="1600" b="1" dirty="0">
                <a:solidFill>
                  <a:schemeClr val="accent1"/>
                </a:solidFill>
                <a:latin typeface="Corbel" pitchFamily="34" charset="0"/>
              </a:rPr>
              <a:t>The manager</a:t>
            </a:r>
            <a:r>
              <a:rPr lang="en-NZ" sz="1600" dirty="0">
                <a:solidFill>
                  <a:schemeClr val="accent1"/>
                </a:solidFill>
                <a:latin typeface="Corbel" pitchFamily="34" charset="0"/>
              </a:rPr>
              <a:t> </a:t>
            </a:r>
            <a:r>
              <a:rPr lang="en-NZ" sz="1600" dirty="0">
                <a:latin typeface="Corbel" pitchFamily="34" charset="0"/>
              </a:rPr>
              <a:t>is responsible for helping develop the plan, supporting and reviewing the progress, approving funding to attend appropriate activities/trainings/events, and monitoring reasonable use of allocated funds. This can include time to attend planned activities, course and event costs, or even paper fees to subsidise tertiary education.</a:t>
            </a:r>
          </a:p>
        </p:txBody>
      </p:sp>
      <p:graphicFrame>
        <p:nvGraphicFramePr>
          <p:cNvPr id="7" name="Diagram 6"/>
          <p:cNvGraphicFramePr/>
          <p:nvPr/>
        </p:nvGraphicFramePr>
        <p:xfrm>
          <a:off x="251520" y="3284984"/>
          <a:ext cx="4104456" cy="3384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4499992" y="3212976"/>
            <a:ext cx="3672408" cy="3293209"/>
          </a:xfrm>
          <a:prstGeom prst="rect">
            <a:avLst/>
          </a:prstGeom>
          <a:noFill/>
        </p:spPr>
        <p:txBody>
          <a:bodyPr wrap="square" rtlCol="0">
            <a:spAutoFit/>
          </a:bodyPr>
          <a:lstStyle/>
          <a:p>
            <a:pPr algn="just"/>
            <a:r>
              <a:rPr lang="en-NZ" sz="1600" b="1" dirty="0">
                <a:solidFill>
                  <a:schemeClr val="accent1"/>
                </a:solidFill>
                <a:latin typeface="Corbel" pitchFamily="34" charset="0"/>
              </a:rPr>
              <a:t>Te Kākano</a:t>
            </a:r>
            <a:r>
              <a:rPr lang="en-NZ" sz="1600" dirty="0">
                <a:solidFill>
                  <a:schemeClr val="accent1"/>
                </a:solidFill>
                <a:latin typeface="Corbel" pitchFamily="34" charset="0"/>
              </a:rPr>
              <a:t> </a:t>
            </a:r>
            <a:r>
              <a:rPr lang="en-NZ" sz="1600" dirty="0">
                <a:latin typeface="Corbel" pitchFamily="34" charset="0"/>
              </a:rPr>
              <a:t>are responsible for developing and ensuring access to tools and resources, and conducting annual public health workforce development trainings. Te Kākano also offer individual support to public health workers in the gambling harm minimisation sector,  including helping with the development and progress of WFD plans, support in finding appropriate WFD activities and education pathways, and managing need-based organisational trainings.</a:t>
            </a:r>
          </a:p>
          <a:p>
            <a:pPr algn="just"/>
            <a:endParaRPr lang="en-NZ" sz="1600" dirty="0"/>
          </a:p>
        </p:txBody>
      </p:sp>
      <p:sp>
        <p:nvSpPr>
          <p:cNvPr id="11" name="TextBox 10"/>
          <p:cNvSpPr txBox="1"/>
          <p:nvPr/>
        </p:nvSpPr>
        <p:spPr>
          <a:xfrm>
            <a:off x="0" y="260648"/>
            <a:ext cx="9144000" cy="1446550"/>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Who Is Involved In WFD Plans?</a:t>
            </a:r>
          </a:p>
          <a:p>
            <a:pPr algn="ctr"/>
            <a:endParaRPr lang="en-NZ" sz="4400" b="1" dirty="0">
              <a:ln>
                <a:solidFill>
                  <a:schemeClr val="accent6">
                    <a:lumMod val="75000"/>
                  </a:schemeClr>
                </a:solidFill>
              </a:ln>
              <a:solidFill>
                <a:schemeClr val="accent1"/>
              </a:solidFill>
              <a:latin typeface="Frangipani Rose" pitchFamily="2" charset="0"/>
              <a:ea typeface="Frangipani Rose" pitchFamily="2"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7">
                                            <p:graphicEl>
                                              <a:dgm id="{4117D076-3A06-4057-B838-1A42C5A30895}"/>
                                            </p:graphicEl>
                                          </p:spTgt>
                                        </p:tgtEl>
                                        <p:attrNameLst>
                                          <p:attrName>style.visibility</p:attrName>
                                        </p:attrNameLst>
                                      </p:cBhvr>
                                      <p:to>
                                        <p:strVal val="visible"/>
                                      </p:to>
                                    </p:set>
                                    <p:anim calcmode="lin" valueType="num">
                                      <p:cBhvr>
                                        <p:cTn id="7" dur="2000" fill="hold"/>
                                        <p:tgtEl>
                                          <p:spTgt spid="7">
                                            <p:graphicEl>
                                              <a:dgm id="{4117D076-3A06-4057-B838-1A42C5A30895}"/>
                                            </p:graphic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7">
                                            <p:graphicEl>
                                              <a:dgm id="{4117D076-3A06-4057-B838-1A42C5A30895}"/>
                                            </p:graphicEl>
                                          </p:spTgt>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7">
                                            <p:graphicEl>
                                              <a:dgm id="{4117D076-3A06-4057-B838-1A42C5A30895}"/>
                                            </p:graphicEl>
                                          </p:spTgt>
                                        </p:tgtEl>
                                        <p:attrNameLst>
                                          <p:attrName>ppt_y</p:attrName>
                                        </p:attrNameLst>
                                      </p:cBhvr>
                                      <p:tavLst>
                                        <p:tav tm="0">
                                          <p:val>
                                            <p:strVal val="#ppt_y"/>
                                          </p:val>
                                        </p:tav>
                                        <p:tav tm="100000">
                                          <p:val>
                                            <p:strVal val="#ppt_y"/>
                                          </p:val>
                                        </p:tav>
                                      </p:tavLst>
                                    </p:anim>
                                    <p:animEffect transition="in" filter="fade">
                                      <p:cBhvr>
                                        <p:cTn id="10" dur="2000"/>
                                        <p:tgtEl>
                                          <p:spTgt spid="7">
                                            <p:graphicEl>
                                              <a:dgm id="{4117D076-3A06-4057-B838-1A42C5A30895}"/>
                                            </p:graphicEl>
                                          </p:spTgt>
                                        </p:tgtEl>
                                      </p:cBhvr>
                                    </p:animEffect>
                                  </p:childTnLst>
                                </p:cTn>
                              </p:par>
                            </p:childTnLst>
                          </p:cTn>
                        </p:par>
                        <p:par>
                          <p:cTn id="11" fill="hold">
                            <p:stCondLst>
                              <p:cond delay="2000"/>
                            </p:stCondLst>
                            <p:childTnLst>
                              <p:par>
                                <p:cTn id="12" presetID="48" presetClass="entr" presetSubtype="0" accel="50000" fill="hold" grpId="0" nodeType="afterEffect">
                                  <p:stCondLst>
                                    <p:cond delay="0"/>
                                  </p:stCondLst>
                                  <p:childTnLst>
                                    <p:set>
                                      <p:cBhvr>
                                        <p:cTn id="13" dur="1" fill="hold">
                                          <p:stCondLst>
                                            <p:cond delay="0"/>
                                          </p:stCondLst>
                                        </p:cTn>
                                        <p:tgtEl>
                                          <p:spTgt spid="7">
                                            <p:graphicEl>
                                              <a:dgm id="{AC7F6A7A-114C-41AF-A02F-E438F1CB12BE}"/>
                                            </p:graphicEl>
                                          </p:spTgt>
                                        </p:tgtEl>
                                        <p:attrNameLst>
                                          <p:attrName>style.visibility</p:attrName>
                                        </p:attrNameLst>
                                      </p:cBhvr>
                                      <p:to>
                                        <p:strVal val="visible"/>
                                      </p:to>
                                    </p:set>
                                    <p:anim calcmode="lin" valueType="num">
                                      <p:cBhvr>
                                        <p:cTn id="14" dur="2000" fill="hold"/>
                                        <p:tgtEl>
                                          <p:spTgt spid="7">
                                            <p:graphicEl>
                                              <a:dgm id="{AC7F6A7A-114C-41AF-A02F-E438F1CB12BE}"/>
                                            </p:graphic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2000" fill="hold"/>
                                        <p:tgtEl>
                                          <p:spTgt spid="7">
                                            <p:graphicEl>
                                              <a:dgm id="{AC7F6A7A-114C-41AF-A02F-E438F1CB12BE}"/>
                                            </p:graphicEl>
                                          </p:spTgt>
                                        </p:tgtEl>
                                        <p:attrNameLst>
                                          <p:attrName>ppt_x</p:attrName>
                                        </p:attrNameLst>
                                      </p:cBhvr>
                                      <p:tavLst>
                                        <p:tav tm="0">
                                          <p:val>
                                            <p:fltVal val="-1"/>
                                          </p:val>
                                        </p:tav>
                                        <p:tav tm="50000">
                                          <p:val>
                                            <p:fltVal val="0.95"/>
                                          </p:val>
                                        </p:tav>
                                        <p:tav tm="100000">
                                          <p:val>
                                            <p:strVal val="#ppt_x"/>
                                          </p:val>
                                        </p:tav>
                                      </p:tavLst>
                                    </p:anim>
                                    <p:anim calcmode="lin" valueType="num">
                                      <p:cBhvr>
                                        <p:cTn id="16" dur="2000" fill="hold"/>
                                        <p:tgtEl>
                                          <p:spTgt spid="7">
                                            <p:graphicEl>
                                              <a:dgm id="{AC7F6A7A-114C-41AF-A02F-E438F1CB12BE}"/>
                                            </p:graphicEl>
                                          </p:spTgt>
                                        </p:tgtEl>
                                        <p:attrNameLst>
                                          <p:attrName>ppt_y</p:attrName>
                                        </p:attrNameLst>
                                      </p:cBhvr>
                                      <p:tavLst>
                                        <p:tav tm="0">
                                          <p:val>
                                            <p:strVal val="#ppt_y"/>
                                          </p:val>
                                        </p:tav>
                                        <p:tav tm="100000">
                                          <p:val>
                                            <p:strVal val="#ppt_y"/>
                                          </p:val>
                                        </p:tav>
                                      </p:tavLst>
                                    </p:anim>
                                    <p:animEffect transition="in" filter="fade">
                                      <p:cBhvr>
                                        <p:cTn id="17" dur="2000"/>
                                        <p:tgtEl>
                                          <p:spTgt spid="7">
                                            <p:graphicEl>
                                              <a:dgm id="{AC7F6A7A-114C-41AF-A02F-E438F1CB12BE}"/>
                                            </p:graphicEl>
                                          </p:spTgt>
                                        </p:tgtEl>
                                      </p:cBhvr>
                                    </p:animEffect>
                                  </p:childTnLst>
                                </p:cTn>
                              </p:par>
                            </p:childTnLst>
                          </p:cTn>
                        </p:par>
                        <p:par>
                          <p:cTn id="18" fill="hold">
                            <p:stCondLst>
                              <p:cond delay="4000"/>
                            </p:stCondLst>
                            <p:childTnLst>
                              <p:par>
                                <p:cTn id="19" presetID="48" presetClass="entr" presetSubtype="0" accel="50000" fill="hold" grpId="0" nodeType="afterEffect">
                                  <p:stCondLst>
                                    <p:cond delay="0"/>
                                  </p:stCondLst>
                                  <p:childTnLst>
                                    <p:set>
                                      <p:cBhvr>
                                        <p:cTn id="20" dur="1" fill="hold">
                                          <p:stCondLst>
                                            <p:cond delay="0"/>
                                          </p:stCondLst>
                                        </p:cTn>
                                        <p:tgtEl>
                                          <p:spTgt spid="7">
                                            <p:graphicEl>
                                              <a:dgm id="{A05A96B4-F2BE-486C-8088-1ACB2EAFA451}"/>
                                            </p:graphicEl>
                                          </p:spTgt>
                                        </p:tgtEl>
                                        <p:attrNameLst>
                                          <p:attrName>style.visibility</p:attrName>
                                        </p:attrNameLst>
                                      </p:cBhvr>
                                      <p:to>
                                        <p:strVal val="visible"/>
                                      </p:to>
                                    </p:set>
                                    <p:anim calcmode="lin" valueType="num">
                                      <p:cBhvr>
                                        <p:cTn id="21" dur="2000" fill="hold"/>
                                        <p:tgtEl>
                                          <p:spTgt spid="7">
                                            <p:graphicEl>
                                              <a:dgm id="{A05A96B4-F2BE-486C-8088-1ACB2EAFA451}"/>
                                            </p:graphic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2000" fill="hold"/>
                                        <p:tgtEl>
                                          <p:spTgt spid="7">
                                            <p:graphicEl>
                                              <a:dgm id="{A05A96B4-F2BE-486C-8088-1ACB2EAFA451}"/>
                                            </p:graphicEl>
                                          </p:spTgt>
                                        </p:tgtEl>
                                        <p:attrNameLst>
                                          <p:attrName>ppt_x</p:attrName>
                                        </p:attrNameLst>
                                      </p:cBhvr>
                                      <p:tavLst>
                                        <p:tav tm="0">
                                          <p:val>
                                            <p:fltVal val="-1"/>
                                          </p:val>
                                        </p:tav>
                                        <p:tav tm="50000">
                                          <p:val>
                                            <p:fltVal val="0.95"/>
                                          </p:val>
                                        </p:tav>
                                        <p:tav tm="100000">
                                          <p:val>
                                            <p:strVal val="#ppt_x"/>
                                          </p:val>
                                        </p:tav>
                                      </p:tavLst>
                                    </p:anim>
                                    <p:anim calcmode="lin" valueType="num">
                                      <p:cBhvr>
                                        <p:cTn id="23" dur="2000" fill="hold"/>
                                        <p:tgtEl>
                                          <p:spTgt spid="7">
                                            <p:graphicEl>
                                              <a:dgm id="{A05A96B4-F2BE-486C-8088-1ACB2EAFA451}"/>
                                            </p:graphicEl>
                                          </p:spTgt>
                                        </p:tgtEl>
                                        <p:attrNameLst>
                                          <p:attrName>ppt_y</p:attrName>
                                        </p:attrNameLst>
                                      </p:cBhvr>
                                      <p:tavLst>
                                        <p:tav tm="0">
                                          <p:val>
                                            <p:strVal val="#ppt_y"/>
                                          </p:val>
                                        </p:tav>
                                        <p:tav tm="100000">
                                          <p:val>
                                            <p:strVal val="#ppt_y"/>
                                          </p:val>
                                        </p:tav>
                                      </p:tavLst>
                                    </p:anim>
                                    <p:animEffect transition="in" filter="fade">
                                      <p:cBhvr>
                                        <p:cTn id="24" dur="2000"/>
                                        <p:tgtEl>
                                          <p:spTgt spid="7">
                                            <p:graphicEl>
                                              <a:dgm id="{A05A96B4-F2BE-486C-8088-1ACB2EAFA45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rev="1"/>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851789"/>
            <a:ext cx="7488832" cy="1354217"/>
          </a:xfrm>
          <a:prstGeom prst="rect">
            <a:avLst/>
          </a:prstGeom>
          <a:noFill/>
        </p:spPr>
        <p:txBody>
          <a:bodyPr wrap="square" rtlCol="0">
            <a:spAutoFit/>
          </a:bodyPr>
          <a:lstStyle/>
          <a:p>
            <a:pPr algn="just"/>
            <a:r>
              <a:rPr lang="en-NZ" sz="1600" dirty="0">
                <a:latin typeface="Corbel" pitchFamily="34" charset="0"/>
              </a:rPr>
              <a:t>Te </a:t>
            </a:r>
            <a:r>
              <a:rPr lang="en-NZ" sz="1600" dirty="0" err="1">
                <a:latin typeface="Corbel" pitchFamily="34" charset="0"/>
              </a:rPr>
              <a:t>Uru</a:t>
            </a:r>
            <a:r>
              <a:rPr lang="en-NZ" sz="1600" dirty="0">
                <a:latin typeface="Corbel" pitchFamily="34" charset="0"/>
              </a:rPr>
              <a:t> Kahikatea is the national Public Health Workforce Development Plan 2007-2016 developed by the Ministry of Health.</a:t>
            </a:r>
          </a:p>
          <a:p>
            <a:pPr algn="just"/>
            <a:r>
              <a:rPr lang="en-NZ" sz="1600" dirty="0">
                <a:latin typeface="Corbel" pitchFamily="34" charset="0"/>
              </a:rPr>
              <a:t> </a:t>
            </a:r>
          </a:p>
          <a:p>
            <a:pPr algn="just"/>
            <a:r>
              <a:rPr lang="en-NZ" sz="1600" dirty="0">
                <a:latin typeface="Corbel" pitchFamily="34" charset="0"/>
              </a:rPr>
              <a:t>This plan is designed to achieve two overarching goals:</a:t>
            </a:r>
          </a:p>
          <a:p>
            <a:endParaRPr lang="en-NZ" dirty="0">
              <a:latin typeface="Corbel" pitchFamily="34" charset="0"/>
            </a:endParaRPr>
          </a:p>
        </p:txBody>
      </p:sp>
      <p:sp>
        <p:nvSpPr>
          <p:cNvPr id="9" name="TextBox 8"/>
          <p:cNvSpPr txBox="1"/>
          <p:nvPr/>
        </p:nvSpPr>
        <p:spPr>
          <a:xfrm>
            <a:off x="-36512" y="260648"/>
            <a:ext cx="9144000" cy="2123658"/>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The National Public Health</a:t>
            </a:r>
          </a:p>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WFD Plan</a:t>
            </a:r>
          </a:p>
          <a:p>
            <a:pPr algn="ctr"/>
            <a:endParaRPr lang="en-NZ" sz="4400" b="1" dirty="0">
              <a:ln>
                <a:solidFill>
                  <a:schemeClr val="accent6">
                    <a:lumMod val="75000"/>
                  </a:schemeClr>
                </a:solidFill>
              </a:ln>
              <a:solidFill>
                <a:schemeClr val="accent1"/>
              </a:solidFill>
              <a:latin typeface="Frangipani Rose" pitchFamily="2" charset="0"/>
              <a:ea typeface="Frangipani Rose" pitchFamily="2" charset="0"/>
            </a:endParaRPr>
          </a:p>
        </p:txBody>
      </p:sp>
      <p:pic>
        <p:nvPicPr>
          <p:cNvPr id="6" name="Picture 5" descr="PH WFD plan.png"/>
          <p:cNvPicPr>
            <a:picLocks noChangeAspect="1"/>
          </p:cNvPicPr>
          <p:nvPr/>
        </p:nvPicPr>
        <p:blipFill>
          <a:blip r:embed="rId3" cstate="print"/>
          <a:stretch>
            <a:fillRect/>
          </a:stretch>
        </p:blipFill>
        <p:spPr>
          <a:xfrm>
            <a:off x="0" y="0"/>
            <a:ext cx="9135751" cy="5887272"/>
          </a:xfrm>
          <a:prstGeom prst="rect">
            <a:avLst/>
          </a:prstGeom>
        </p:spPr>
      </p:pic>
      <p:sp>
        <p:nvSpPr>
          <p:cNvPr id="8" name="TextBox 7"/>
          <p:cNvSpPr txBox="1"/>
          <p:nvPr/>
        </p:nvSpPr>
        <p:spPr>
          <a:xfrm>
            <a:off x="0" y="5949280"/>
            <a:ext cx="9144000" cy="1077218"/>
          </a:xfrm>
          <a:prstGeom prst="rect">
            <a:avLst/>
          </a:prstGeom>
          <a:noFill/>
        </p:spPr>
        <p:txBody>
          <a:bodyPr wrap="square" rtlCol="0">
            <a:spAutoFit/>
          </a:bodyPr>
          <a:lstStyle/>
          <a:p>
            <a:pPr algn="ctr"/>
            <a:r>
              <a:rPr lang="en-NZ" sz="1600" dirty="0">
                <a:latin typeface="Corbel" pitchFamily="34" charset="0"/>
              </a:rPr>
              <a:t>Individual WFD plans support actions in most areas of the national plan</a:t>
            </a:r>
          </a:p>
          <a:p>
            <a:pPr algn="ctr"/>
            <a:endParaRPr lang="en-NZ" sz="1600" dirty="0">
              <a:latin typeface="Corbel" pitchFamily="34" charset="0"/>
            </a:endParaRPr>
          </a:p>
          <a:p>
            <a:pPr algn="ctr"/>
            <a:endParaRPr lang="en-NZ" sz="1600" dirty="0">
              <a:latin typeface="Corbel" pitchFamily="34" charset="0"/>
            </a:endParaRPr>
          </a:p>
          <a:p>
            <a:pPr algn="ctr"/>
            <a:endParaRPr lang="en-NZ" sz="1600" dirty="0">
              <a:latin typeface="Corbel" pitchFamily="34" charset="0"/>
            </a:endParaRPr>
          </a:p>
        </p:txBody>
      </p:sp>
      <p:sp>
        <p:nvSpPr>
          <p:cNvPr id="10" name="TextBox 9"/>
          <p:cNvSpPr txBox="1"/>
          <p:nvPr/>
        </p:nvSpPr>
        <p:spPr>
          <a:xfrm>
            <a:off x="0" y="6165304"/>
            <a:ext cx="9144000" cy="338554"/>
          </a:xfrm>
          <a:prstGeom prst="rect">
            <a:avLst/>
          </a:prstGeom>
          <a:noFill/>
        </p:spPr>
        <p:txBody>
          <a:bodyPr wrap="square" rtlCol="0">
            <a:spAutoFit/>
          </a:bodyPr>
          <a:lstStyle/>
          <a:p>
            <a:pPr algn="ctr"/>
            <a:r>
              <a:rPr lang="en-NZ" sz="1600" dirty="0">
                <a:solidFill>
                  <a:schemeClr val="accent1">
                    <a:lumMod val="75000"/>
                  </a:schemeClr>
                </a:solidFill>
                <a:latin typeface="Corbel" pitchFamily="34" charset="0"/>
                <a:sym typeface="Wingdings"/>
                <a:hlinkClick r:id="rId4"/>
              </a:rPr>
              <a:t></a:t>
            </a:r>
            <a:r>
              <a:rPr lang="en-US" sz="1600" dirty="0">
                <a:solidFill>
                  <a:schemeClr val="accent1">
                    <a:lumMod val="75000"/>
                  </a:schemeClr>
                </a:solidFill>
                <a:latin typeface="Corbel" pitchFamily="34" charset="0"/>
                <a:sym typeface="Wingdings"/>
                <a:hlinkClick r:id="rId5"/>
              </a:rPr>
              <a:t>More information about Te </a:t>
            </a:r>
            <a:r>
              <a:rPr lang="en-US" sz="1600" dirty="0" err="1">
                <a:solidFill>
                  <a:schemeClr val="accent1">
                    <a:lumMod val="75000"/>
                  </a:schemeClr>
                </a:solidFill>
                <a:latin typeface="Corbel" pitchFamily="34" charset="0"/>
                <a:sym typeface="Wingdings"/>
                <a:hlinkClick r:id="rId5"/>
              </a:rPr>
              <a:t>Uru</a:t>
            </a:r>
            <a:r>
              <a:rPr lang="en-US" sz="1600" dirty="0">
                <a:solidFill>
                  <a:schemeClr val="accent1">
                    <a:lumMod val="75000"/>
                  </a:schemeClr>
                </a:solidFill>
                <a:latin typeface="Corbel" pitchFamily="34" charset="0"/>
                <a:sym typeface="Wingdings"/>
                <a:hlinkClick r:id="rId5"/>
              </a:rPr>
              <a:t> Kahikatea Public Health Workforce Development plan </a:t>
            </a:r>
            <a:endParaRPr lang="en-NZ" sz="1600" i="1" dirty="0">
              <a:solidFill>
                <a:schemeClr val="accent1">
                  <a:lumMod val="75000"/>
                </a:schemeClr>
              </a:solidFill>
              <a:latin typeface="Corbel" pitchFamily="34" charset="0"/>
            </a:endParaRPr>
          </a:p>
        </p:txBody>
      </p:sp>
      <p:sp>
        <p:nvSpPr>
          <p:cNvPr id="11" name="TextBox 10"/>
          <p:cNvSpPr txBox="1"/>
          <p:nvPr/>
        </p:nvSpPr>
        <p:spPr>
          <a:xfrm>
            <a:off x="0" y="6447438"/>
            <a:ext cx="9144000" cy="400110"/>
          </a:xfrm>
          <a:prstGeom prst="rect">
            <a:avLst/>
          </a:prstGeom>
          <a:noFill/>
        </p:spPr>
        <p:txBody>
          <a:bodyPr wrap="square" rtlCol="0">
            <a:spAutoFit/>
          </a:bodyPr>
          <a:lstStyle/>
          <a:p>
            <a:pPr algn="ctr"/>
            <a:r>
              <a:rPr lang="en-NZ" sz="2000" dirty="0">
                <a:latin typeface="Corbel" pitchFamily="34" charset="0"/>
                <a:sym typeface="Wingdings"/>
                <a:hlinkClick r:id="rId6"/>
              </a:rPr>
              <a:t></a:t>
            </a:r>
            <a:r>
              <a:rPr lang="en-NZ" sz="1600" dirty="0">
                <a:latin typeface="Corbel" pitchFamily="34" charset="0"/>
                <a:sym typeface="Wingdings"/>
                <a:hlinkClick r:id="rId6"/>
              </a:rPr>
              <a:t> </a:t>
            </a:r>
            <a:r>
              <a:rPr lang="en-NZ" sz="1600" i="1" dirty="0">
                <a:latin typeface="Corbel" pitchFamily="34" charset="0"/>
                <a:hlinkClick r:id="rId7"/>
              </a:rPr>
              <a:t>Other WFD plans &amp; strategies, including specific plans for Māori and </a:t>
            </a:r>
            <a:r>
              <a:rPr lang="en-NZ" sz="1600" i="1" dirty="0" err="1">
                <a:latin typeface="Corbel" pitchFamily="34" charset="0"/>
                <a:hlinkClick r:id="rId7"/>
              </a:rPr>
              <a:t>Pasifika</a:t>
            </a:r>
            <a:endParaRPr lang="en-NZ" sz="1600" i="1" dirty="0">
              <a:latin typeface="Corbel" pitchFamily="34" charset="0"/>
            </a:endParaRPr>
          </a:p>
        </p:txBody>
      </p:sp>
      <p:sp>
        <p:nvSpPr>
          <p:cNvPr id="12" name="Oval 11"/>
          <p:cNvSpPr/>
          <p:nvPr/>
        </p:nvSpPr>
        <p:spPr>
          <a:xfrm>
            <a:off x="107504" y="4293096"/>
            <a:ext cx="4392488"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3" name="Oval 12"/>
          <p:cNvSpPr/>
          <p:nvPr/>
        </p:nvSpPr>
        <p:spPr>
          <a:xfrm>
            <a:off x="4572000" y="4293096"/>
            <a:ext cx="4392488"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mc:AlternateContent xmlns:mc="http://schemas.openxmlformats.org/markup-compatibility/2006" xmlns:p14="http://schemas.microsoft.com/office/powerpoint/2010/main">
        <mc:Choice Requires="p14">
          <p:contentPart p14:bwMode="auto" r:id="rId8">
            <p14:nvContentPartPr>
              <p14:cNvPr id="1048" name="Ink 24"/>
              <p14:cNvContentPartPr>
                <a14:cpLocks xmlns:a14="http://schemas.microsoft.com/office/drawing/2010/main" noRot="1" noChangeAspect="1" noEditPoints="1" noChangeArrowheads="1" noChangeShapeType="1"/>
              </p14:cNvContentPartPr>
              <p14:nvPr/>
            </p14:nvContentPartPr>
            <p14:xfrm>
              <a:off x="298450" y="5395913"/>
              <a:ext cx="669925" cy="1587"/>
            </p14:xfrm>
          </p:contentPart>
        </mc:Choice>
        <mc:Fallback xmlns="">
          <p:pic>
            <p:nvPicPr>
              <p:cNvPr id="1048" name="Ink 24"/>
              <p:cNvPicPr>
                <a:picLocks noRot="1" noChangeAspect="1" noEditPoints="1" noChangeArrowheads="1" noChangeShapeType="1"/>
              </p:cNvPicPr>
              <p:nvPr/>
            </p:nvPicPr>
            <p:blipFill>
              <a:blip r:embed="rId9"/>
              <a:stretch>
                <a:fillRect/>
              </a:stretch>
            </p:blipFill>
            <p:spPr>
              <a:xfrm>
                <a:off x="282619" y="5116601"/>
                <a:ext cx="701227" cy="560211"/>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49" name="Ink 25"/>
              <p14:cNvContentPartPr>
                <a14:cpLocks xmlns:a14="http://schemas.microsoft.com/office/drawing/2010/main" noRot="1" noChangeAspect="1" noEditPoints="1" noChangeArrowheads="1" noChangeShapeType="1"/>
              </p14:cNvContentPartPr>
              <p14:nvPr/>
            </p14:nvContentPartPr>
            <p14:xfrm>
              <a:off x="506413" y="5576888"/>
              <a:ext cx="263525" cy="1587"/>
            </p14:xfrm>
          </p:contentPart>
        </mc:Choice>
        <mc:Fallback xmlns="">
          <p:pic>
            <p:nvPicPr>
              <p:cNvPr id="1049" name="Ink 25"/>
              <p:cNvPicPr>
                <a:picLocks noRot="1" noChangeAspect="1" noEditPoints="1" noChangeArrowheads="1" noChangeShapeType="1"/>
              </p:cNvPicPr>
              <p:nvPr/>
            </p:nvPicPr>
            <p:blipFill>
              <a:blip r:embed="rId11"/>
              <a:stretch>
                <a:fillRect/>
              </a:stretch>
            </p:blipFill>
            <p:spPr>
              <a:xfrm>
                <a:off x="490551" y="5297576"/>
                <a:ext cx="294888" cy="560211"/>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050" name="Ink 26"/>
              <p14:cNvContentPartPr>
                <a14:cpLocks xmlns:a14="http://schemas.microsoft.com/office/drawing/2010/main" noRot="1" noChangeAspect="1" noEditPoints="1" noChangeArrowheads="1" noChangeShapeType="1"/>
              </p14:cNvContentPartPr>
              <p14:nvPr/>
            </p14:nvContentPartPr>
            <p14:xfrm>
              <a:off x="379413" y="5730875"/>
              <a:ext cx="517525" cy="9525"/>
            </p14:xfrm>
          </p:contentPart>
        </mc:Choice>
        <mc:Fallback xmlns="">
          <p:pic>
            <p:nvPicPr>
              <p:cNvPr id="1050" name="Ink 26"/>
              <p:cNvPicPr>
                <a:picLocks noRot="1" noChangeAspect="1" noEditPoints="1" noChangeArrowheads="1" noChangeShapeType="1"/>
              </p:cNvPicPr>
              <p:nvPr/>
            </p:nvPicPr>
            <p:blipFill>
              <a:blip r:embed="rId13"/>
              <a:stretch>
                <a:fillRect/>
              </a:stretch>
            </p:blipFill>
            <p:spPr>
              <a:xfrm>
                <a:off x="363545" y="5671004"/>
                <a:ext cx="548901" cy="129268"/>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51" name="Ink 27"/>
              <p14:cNvContentPartPr>
                <a14:cpLocks xmlns:a14="http://schemas.microsoft.com/office/drawing/2010/main" noRot="1" noChangeAspect="1" noEditPoints="1" noChangeArrowheads="1" noChangeShapeType="1"/>
              </p14:cNvContentPartPr>
              <p14:nvPr/>
            </p14:nvContentPartPr>
            <p14:xfrm>
              <a:off x="1349375" y="5413375"/>
              <a:ext cx="596900" cy="1588"/>
            </p14:xfrm>
          </p:contentPart>
        </mc:Choice>
        <mc:Fallback xmlns="">
          <p:pic>
            <p:nvPicPr>
              <p:cNvPr id="1051" name="Ink 27"/>
              <p:cNvPicPr>
                <a:picLocks noRot="1" noChangeAspect="1" noEditPoints="1" noChangeArrowheads="1" noChangeShapeType="1"/>
              </p:cNvPicPr>
              <p:nvPr/>
            </p:nvPicPr>
            <p:blipFill>
              <a:blip r:embed="rId15"/>
              <a:stretch>
                <a:fillRect/>
              </a:stretch>
            </p:blipFill>
            <p:spPr>
              <a:xfrm>
                <a:off x="1333563" y="5133887"/>
                <a:ext cx="628164" cy="560564"/>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052" name="Ink 28"/>
              <p14:cNvContentPartPr>
                <a14:cpLocks xmlns:a14="http://schemas.microsoft.com/office/drawing/2010/main" noRot="1" noChangeAspect="1" noEditPoints="1" noChangeArrowheads="1" noChangeShapeType="1"/>
              </p14:cNvContentPartPr>
              <p14:nvPr/>
            </p14:nvContentPartPr>
            <p14:xfrm>
              <a:off x="1303338" y="5567363"/>
              <a:ext cx="661987" cy="9525"/>
            </p14:xfrm>
          </p:contentPart>
        </mc:Choice>
        <mc:Fallback xmlns="">
          <p:pic>
            <p:nvPicPr>
              <p:cNvPr id="1052" name="Ink 28"/>
              <p:cNvPicPr>
                <a:picLocks noRot="1" noChangeAspect="1" noEditPoints="1" noChangeArrowheads="1" noChangeShapeType="1"/>
              </p:cNvPicPr>
              <p:nvPr/>
            </p:nvPicPr>
            <p:blipFill>
              <a:blip r:embed="rId17"/>
              <a:stretch>
                <a:fillRect/>
              </a:stretch>
            </p:blipFill>
            <p:spPr>
              <a:xfrm>
                <a:off x="1287482" y="5525453"/>
                <a:ext cx="693339" cy="93345"/>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053" name="Ink 29"/>
              <p14:cNvContentPartPr>
                <a14:cpLocks xmlns:a14="http://schemas.microsoft.com/office/drawing/2010/main" noRot="1" noChangeAspect="1" noEditPoints="1" noChangeArrowheads="1" noChangeShapeType="1"/>
              </p14:cNvContentPartPr>
              <p14:nvPr/>
            </p14:nvContentPartPr>
            <p14:xfrm>
              <a:off x="1231900" y="5713413"/>
              <a:ext cx="804863" cy="9525"/>
            </p14:xfrm>
          </p:contentPart>
        </mc:Choice>
        <mc:Fallback xmlns="">
          <p:pic>
            <p:nvPicPr>
              <p:cNvPr id="1053" name="Ink 29"/>
              <p:cNvPicPr>
                <a:picLocks noRot="1" noChangeAspect="1" noEditPoints="1" noChangeArrowheads="1" noChangeShapeType="1"/>
              </p:cNvPicPr>
              <p:nvPr/>
            </p:nvPicPr>
            <p:blipFill>
              <a:blip r:embed="rId19"/>
              <a:stretch>
                <a:fillRect/>
              </a:stretch>
            </p:blipFill>
            <p:spPr>
              <a:xfrm>
                <a:off x="1216083" y="5689117"/>
                <a:ext cx="836137" cy="58116"/>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054" name="Ink 30"/>
              <p14:cNvContentPartPr>
                <a14:cpLocks xmlns:a14="http://schemas.microsoft.com/office/drawing/2010/main" noRot="1" noChangeAspect="1" noEditPoints="1" noChangeArrowheads="1" noChangeShapeType="1"/>
              </p14:cNvContentPartPr>
              <p14:nvPr/>
            </p14:nvContentPartPr>
            <p14:xfrm>
              <a:off x="2317750" y="5378450"/>
              <a:ext cx="598488" cy="36513"/>
            </p14:xfrm>
          </p:contentPart>
        </mc:Choice>
        <mc:Fallback xmlns="">
          <p:pic>
            <p:nvPicPr>
              <p:cNvPr id="1054" name="Ink 30"/>
              <p:cNvPicPr>
                <a:picLocks noRot="1" noChangeAspect="1" noEditPoints="1" noChangeArrowheads="1" noChangeShapeType="1"/>
              </p:cNvPicPr>
              <p:nvPr/>
            </p:nvPicPr>
            <p:blipFill>
              <a:blip r:embed="rId21"/>
              <a:stretch>
                <a:fillRect/>
              </a:stretch>
            </p:blipFill>
            <p:spPr>
              <a:xfrm>
                <a:off x="2301896" y="5316059"/>
                <a:ext cx="629836" cy="161295"/>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055" name="Ink 31"/>
              <p14:cNvContentPartPr>
                <a14:cpLocks xmlns:a14="http://schemas.microsoft.com/office/drawing/2010/main" noRot="1" noChangeAspect="1" noEditPoints="1" noChangeArrowheads="1" noChangeShapeType="1"/>
              </p14:cNvContentPartPr>
              <p14:nvPr/>
            </p14:nvContentPartPr>
            <p14:xfrm>
              <a:off x="2300288" y="5586413"/>
              <a:ext cx="596900" cy="9525"/>
            </p14:xfrm>
          </p:contentPart>
        </mc:Choice>
        <mc:Fallback xmlns="">
          <p:pic>
            <p:nvPicPr>
              <p:cNvPr id="1055" name="Ink 31"/>
              <p:cNvPicPr>
                <a:picLocks noRot="1" noChangeAspect="1" noEditPoints="1" noChangeArrowheads="1" noChangeShapeType="1"/>
              </p:cNvPicPr>
              <p:nvPr/>
            </p:nvPicPr>
            <p:blipFill>
              <a:blip r:embed="rId23"/>
              <a:stretch>
                <a:fillRect/>
              </a:stretch>
            </p:blipFill>
            <p:spPr>
              <a:xfrm>
                <a:off x="2284476" y="5539846"/>
                <a:ext cx="628164" cy="102658"/>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056" name="Ink 32"/>
              <p14:cNvContentPartPr>
                <a14:cpLocks xmlns:a14="http://schemas.microsoft.com/office/drawing/2010/main" noRot="1" noChangeAspect="1" noEditPoints="1" noChangeArrowheads="1" noChangeShapeType="1"/>
              </p14:cNvContentPartPr>
              <p14:nvPr/>
            </p14:nvContentPartPr>
            <p14:xfrm>
              <a:off x="2181225" y="5721350"/>
              <a:ext cx="852488" cy="1588"/>
            </p14:xfrm>
          </p:contentPart>
        </mc:Choice>
        <mc:Fallback xmlns="">
          <p:pic>
            <p:nvPicPr>
              <p:cNvPr id="1056" name="Ink 32"/>
              <p:cNvPicPr>
                <a:picLocks noRot="1" noChangeAspect="1" noEditPoints="1" noChangeArrowheads="1" noChangeShapeType="1"/>
              </p:cNvPicPr>
              <p:nvPr/>
            </p:nvPicPr>
            <p:blipFill>
              <a:blip r:embed="rId25"/>
              <a:stretch>
                <a:fillRect/>
              </a:stretch>
            </p:blipFill>
            <p:spPr>
              <a:xfrm>
                <a:off x="2165365" y="5441862"/>
                <a:ext cx="883848" cy="560564"/>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057" name="Ink 33"/>
              <p14:cNvContentPartPr>
                <a14:cpLocks xmlns:a14="http://schemas.microsoft.com/office/drawing/2010/main" noRot="1" noChangeAspect="1" noEditPoints="1" noChangeArrowheads="1" noChangeShapeType="1"/>
              </p14:cNvContentPartPr>
              <p14:nvPr/>
            </p14:nvContentPartPr>
            <p14:xfrm>
              <a:off x="3295650" y="5413375"/>
              <a:ext cx="588963" cy="1588"/>
            </p14:xfrm>
          </p:contentPart>
        </mc:Choice>
        <mc:Fallback xmlns="">
          <p:pic>
            <p:nvPicPr>
              <p:cNvPr id="1057" name="Ink 33"/>
              <p:cNvPicPr>
                <a:picLocks noRot="1" noChangeAspect="1" noEditPoints="1" noChangeArrowheads="1" noChangeShapeType="1"/>
              </p:cNvPicPr>
              <p:nvPr/>
            </p:nvPicPr>
            <p:blipFill>
              <a:blip r:embed="rId27"/>
              <a:stretch>
                <a:fillRect/>
              </a:stretch>
            </p:blipFill>
            <p:spPr>
              <a:xfrm>
                <a:off x="3279810" y="5133887"/>
                <a:ext cx="620283" cy="560564"/>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058" name="Ink 34"/>
              <p14:cNvContentPartPr>
                <a14:cpLocks xmlns:a14="http://schemas.microsoft.com/office/drawing/2010/main" noRot="1" noChangeAspect="1" noEditPoints="1" noChangeArrowheads="1" noChangeShapeType="1"/>
              </p14:cNvContentPartPr>
              <p14:nvPr/>
            </p14:nvContentPartPr>
            <p14:xfrm>
              <a:off x="3186113" y="5576888"/>
              <a:ext cx="796925" cy="19050"/>
            </p14:xfrm>
          </p:contentPart>
        </mc:Choice>
        <mc:Fallback xmlns="">
          <p:pic>
            <p:nvPicPr>
              <p:cNvPr id="1058" name="Ink 34"/>
              <p:cNvPicPr>
                <a:picLocks noRot="1" noChangeAspect="1" noEditPoints="1" noChangeArrowheads="1" noChangeShapeType="1"/>
              </p:cNvPicPr>
              <p:nvPr/>
            </p:nvPicPr>
            <p:blipFill>
              <a:blip r:embed="rId29"/>
              <a:stretch>
                <a:fillRect/>
              </a:stretch>
            </p:blipFill>
            <p:spPr>
              <a:xfrm>
                <a:off x="3170275" y="5526846"/>
                <a:ext cx="828240" cy="119134"/>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1059" name="Ink 35"/>
              <p14:cNvContentPartPr>
                <a14:cpLocks xmlns:a14="http://schemas.microsoft.com/office/drawing/2010/main" noRot="1" noChangeAspect="1" noEditPoints="1" noChangeArrowheads="1" noChangeShapeType="1"/>
              </p14:cNvContentPartPr>
              <p14:nvPr/>
            </p14:nvContentPartPr>
            <p14:xfrm>
              <a:off x="3159125" y="5730875"/>
              <a:ext cx="879475" cy="9525"/>
            </p14:xfrm>
          </p:contentPart>
        </mc:Choice>
        <mc:Fallback xmlns="">
          <p:pic>
            <p:nvPicPr>
              <p:cNvPr id="1059" name="Ink 35"/>
              <p:cNvPicPr>
                <a:picLocks noRot="1" noChangeAspect="1" noEditPoints="1" noChangeArrowheads="1" noChangeShapeType="1"/>
              </p:cNvPicPr>
              <p:nvPr/>
            </p:nvPicPr>
            <p:blipFill>
              <a:blip r:embed="rId31"/>
              <a:stretch>
                <a:fillRect/>
              </a:stretch>
            </p:blipFill>
            <p:spPr>
              <a:xfrm>
                <a:off x="3143266" y="5671004"/>
                <a:ext cx="910833" cy="129268"/>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1060" name="Ink 36"/>
              <p14:cNvContentPartPr>
                <a14:cpLocks xmlns:a14="http://schemas.microsoft.com/office/drawing/2010/main" noRot="1" noChangeAspect="1" noEditPoints="1" noChangeArrowheads="1" noChangeShapeType="1"/>
              </p14:cNvContentPartPr>
              <p14:nvPr/>
            </p14:nvContentPartPr>
            <p14:xfrm>
              <a:off x="4254500" y="5413375"/>
              <a:ext cx="652463" cy="28575"/>
            </p14:xfrm>
          </p:contentPart>
        </mc:Choice>
        <mc:Fallback xmlns="">
          <p:pic>
            <p:nvPicPr>
              <p:cNvPr id="1060" name="Ink 36"/>
              <p:cNvPicPr>
                <a:picLocks noRot="1" noChangeAspect="1" noEditPoints="1" noChangeArrowheads="1" noChangeShapeType="1"/>
              </p:cNvPicPr>
              <p:nvPr/>
            </p:nvPicPr>
            <p:blipFill>
              <a:blip r:embed="rId33"/>
              <a:stretch>
                <a:fillRect/>
              </a:stretch>
            </p:blipFill>
            <p:spPr>
              <a:xfrm>
                <a:off x="4238648" y="5356867"/>
                <a:ext cx="683807" cy="141591"/>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1061" name="Ink 37"/>
              <p14:cNvContentPartPr>
                <a14:cpLocks xmlns:a14="http://schemas.microsoft.com/office/drawing/2010/main" noRot="1" noChangeAspect="1" noEditPoints="1" noChangeArrowheads="1" noChangeShapeType="1"/>
              </p14:cNvContentPartPr>
              <p14:nvPr/>
            </p14:nvContentPartPr>
            <p14:xfrm>
              <a:off x="4237038" y="5559425"/>
              <a:ext cx="679450" cy="26988"/>
            </p14:xfrm>
          </p:contentPart>
        </mc:Choice>
        <mc:Fallback xmlns="">
          <p:pic>
            <p:nvPicPr>
              <p:cNvPr id="1061" name="Ink 37"/>
              <p:cNvPicPr>
                <a:picLocks noRot="1" noChangeAspect="1" noEditPoints="1" noChangeArrowheads="1" noChangeShapeType="1"/>
              </p:cNvPicPr>
              <p:nvPr/>
            </p:nvPicPr>
            <p:blipFill>
              <a:blip r:embed="rId35"/>
              <a:stretch>
                <a:fillRect/>
              </a:stretch>
            </p:blipFill>
            <p:spPr>
              <a:xfrm>
                <a:off x="4221195" y="5502197"/>
                <a:ext cx="710776" cy="141443"/>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1062" name="Ink 38"/>
              <p14:cNvContentPartPr>
                <a14:cpLocks xmlns:a14="http://schemas.microsoft.com/office/drawing/2010/main" noRot="1" noChangeAspect="1" noEditPoints="1" noChangeArrowheads="1" noChangeShapeType="1"/>
              </p14:cNvContentPartPr>
              <p14:nvPr/>
            </p14:nvContentPartPr>
            <p14:xfrm>
              <a:off x="4129088" y="5730875"/>
              <a:ext cx="860425" cy="9525"/>
            </p14:xfrm>
          </p:contentPart>
        </mc:Choice>
        <mc:Fallback xmlns="">
          <p:pic>
            <p:nvPicPr>
              <p:cNvPr id="1062" name="Ink 38"/>
              <p:cNvPicPr>
                <a:picLocks noRot="1" noChangeAspect="1" noEditPoints="1" noChangeArrowheads="1" noChangeShapeType="1"/>
              </p:cNvPicPr>
              <p:nvPr/>
            </p:nvPicPr>
            <p:blipFill>
              <a:blip r:embed="rId37"/>
              <a:stretch>
                <a:fillRect/>
              </a:stretch>
            </p:blipFill>
            <p:spPr>
              <a:xfrm>
                <a:off x="4113254" y="5674995"/>
                <a:ext cx="891733" cy="121285"/>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1063" name="Ink 39"/>
              <p14:cNvContentPartPr>
                <a14:cpLocks xmlns:a14="http://schemas.microsoft.com/office/drawing/2010/main" noRot="1" noChangeAspect="1" noEditPoints="1" noChangeArrowheads="1" noChangeShapeType="1"/>
              </p14:cNvContentPartPr>
              <p14:nvPr/>
            </p14:nvContentPartPr>
            <p14:xfrm>
              <a:off x="5187950" y="5459413"/>
              <a:ext cx="696913" cy="19050"/>
            </p14:xfrm>
          </p:contentPart>
        </mc:Choice>
        <mc:Fallback xmlns="">
          <p:pic>
            <p:nvPicPr>
              <p:cNvPr id="1063" name="Ink 39"/>
              <p:cNvPicPr>
                <a:picLocks noRot="1" noChangeAspect="1" noEditPoints="1" noChangeArrowheads="1" noChangeShapeType="1"/>
              </p:cNvPicPr>
              <p:nvPr/>
            </p:nvPicPr>
            <p:blipFill>
              <a:blip r:embed="rId39"/>
              <a:stretch>
                <a:fillRect/>
              </a:stretch>
            </p:blipFill>
            <p:spPr>
              <a:xfrm>
                <a:off x="5172127" y="5415297"/>
                <a:ext cx="728199" cy="107282"/>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1064" name="Ink 40"/>
              <p14:cNvContentPartPr>
                <a14:cpLocks xmlns:a14="http://schemas.microsoft.com/office/drawing/2010/main" noRot="1" noChangeAspect="1" noEditPoints="1" noChangeArrowheads="1" noChangeShapeType="1"/>
              </p14:cNvContentPartPr>
              <p14:nvPr/>
            </p14:nvContentPartPr>
            <p14:xfrm>
              <a:off x="5232400" y="5657850"/>
              <a:ext cx="588963" cy="19050"/>
            </p14:xfrm>
          </p:contentPart>
        </mc:Choice>
        <mc:Fallback xmlns="">
          <p:pic>
            <p:nvPicPr>
              <p:cNvPr id="1064" name="Ink 40"/>
              <p:cNvPicPr>
                <a:picLocks noRot="1" noChangeAspect="1" noEditPoints="1" noChangeArrowheads="1" noChangeShapeType="1"/>
              </p:cNvPicPr>
              <p:nvPr/>
            </p:nvPicPr>
            <p:blipFill>
              <a:blip r:embed="rId41"/>
              <a:stretch>
                <a:fillRect/>
              </a:stretch>
            </p:blipFill>
            <p:spPr>
              <a:xfrm>
                <a:off x="5216550" y="5602886"/>
                <a:ext cx="620302" cy="128978"/>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1065" name="Ink 41"/>
              <p14:cNvContentPartPr>
                <a14:cpLocks xmlns:a14="http://schemas.microsoft.com/office/drawing/2010/main" noRot="1" noChangeAspect="1" noEditPoints="1" noChangeArrowheads="1" noChangeShapeType="1"/>
              </p14:cNvContentPartPr>
              <p14:nvPr/>
            </p14:nvContentPartPr>
            <p14:xfrm>
              <a:off x="6119813" y="5405438"/>
              <a:ext cx="779462" cy="1587"/>
            </p14:xfrm>
          </p:contentPart>
        </mc:Choice>
        <mc:Fallback xmlns="">
          <p:pic>
            <p:nvPicPr>
              <p:cNvPr id="1065" name="Ink 41"/>
              <p:cNvPicPr>
                <a:picLocks noRot="1" noChangeAspect="1" noEditPoints="1" noChangeArrowheads="1" noChangeShapeType="1"/>
              </p:cNvPicPr>
              <p:nvPr/>
            </p:nvPicPr>
            <p:blipFill>
              <a:blip r:embed="rId43"/>
              <a:stretch>
                <a:fillRect/>
              </a:stretch>
            </p:blipFill>
            <p:spPr>
              <a:xfrm>
                <a:off x="6103964" y="5126126"/>
                <a:ext cx="810799" cy="560211"/>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1066" name="Ink 42"/>
              <p14:cNvContentPartPr>
                <a14:cpLocks xmlns:a14="http://schemas.microsoft.com/office/drawing/2010/main" noRot="1" noChangeAspect="1" noEditPoints="1" noChangeArrowheads="1" noChangeShapeType="1"/>
              </p14:cNvContentPartPr>
              <p14:nvPr/>
            </p14:nvContentPartPr>
            <p14:xfrm>
              <a:off x="6192838" y="5580063"/>
              <a:ext cx="642937" cy="9525"/>
            </p14:xfrm>
          </p:contentPart>
        </mc:Choice>
        <mc:Fallback xmlns="">
          <p:pic>
            <p:nvPicPr>
              <p:cNvPr id="1066" name="Ink 42"/>
              <p:cNvPicPr>
                <a:picLocks noRot="1" noChangeAspect="1" noEditPoints="1" noChangeArrowheads="1" noChangeShapeType="1"/>
              </p:cNvPicPr>
              <p:nvPr/>
            </p:nvPicPr>
            <p:blipFill>
              <a:blip r:embed="rId45"/>
              <a:stretch>
                <a:fillRect/>
              </a:stretch>
            </p:blipFill>
            <p:spPr>
              <a:xfrm>
                <a:off x="6176999" y="5522256"/>
                <a:ext cx="674256" cy="125139"/>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1067" name="Ink 43"/>
              <p14:cNvContentPartPr>
                <a14:cpLocks xmlns:a14="http://schemas.microsoft.com/office/drawing/2010/main" noRot="1" noChangeAspect="1" noEditPoints="1" noChangeArrowheads="1" noChangeShapeType="1"/>
              </p14:cNvContentPartPr>
              <p14:nvPr/>
            </p14:nvContentPartPr>
            <p14:xfrm>
              <a:off x="6227763" y="5734050"/>
              <a:ext cx="581025" cy="1588"/>
            </p14:xfrm>
          </p:contentPart>
        </mc:Choice>
        <mc:Fallback xmlns="">
          <p:pic>
            <p:nvPicPr>
              <p:cNvPr id="1067" name="Ink 43"/>
              <p:cNvPicPr>
                <a:picLocks noRot="1" noChangeAspect="1" noEditPoints="1" noChangeArrowheads="1" noChangeShapeType="1"/>
              </p:cNvPicPr>
              <p:nvPr/>
            </p:nvPicPr>
            <p:blipFill>
              <a:blip r:embed="rId47"/>
              <a:stretch>
                <a:fillRect/>
              </a:stretch>
            </p:blipFill>
            <p:spPr>
              <a:xfrm>
                <a:off x="6211894" y="5454562"/>
                <a:ext cx="612403" cy="560564"/>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1068" name="Ink 44"/>
              <p14:cNvContentPartPr>
                <a14:cpLocks xmlns:a14="http://schemas.microsoft.com/office/drawing/2010/main" noRot="1" noChangeAspect="1" noEditPoints="1" noChangeArrowheads="1" noChangeShapeType="1"/>
              </p14:cNvContentPartPr>
              <p14:nvPr/>
            </p14:nvContentPartPr>
            <p14:xfrm>
              <a:off x="7107238" y="5386388"/>
              <a:ext cx="733425" cy="46037"/>
            </p14:xfrm>
          </p:contentPart>
        </mc:Choice>
        <mc:Fallback xmlns="">
          <p:pic>
            <p:nvPicPr>
              <p:cNvPr id="1068" name="Ink 44"/>
              <p:cNvPicPr>
                <a:picLocks noRot="1" noChangeAspect="1" noEditPoints="1" noChangeArrowheads="1" noChangeShapeType="1"/>
              </p:cNvPicPr>
              <p:nvPr/>
            </p:nvPicPr>
            <p:blipFill>
              <a:blip r:embed="rId49"/>
              <a:stretch>
                <a:fillRect/>
              </a:stretch>
            </p:blipFill>
            <p:spPr>
              <a:xfrm>
                <a:off x="7091404" y="5322589"/>
                <a:ext cx="764734" cy="173636"/>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1069" name="Ink 45"/>
              <p14:cNvContentPartPr>
                <a14:cpLocks xmlns:a14="http://schemas.microsoft.com/office/drawing/2010/main" noRot="1" noChangeAspect="1" noEditPoints="1" noChangeArrowheads="1" noChangeShapeType="1"/>
              </p14:cNvContentPartPr>
              <p14:nvPr/>
            </p14:nvContentPartPr>
            <p14:xfrm>
              <a:off x="7188200" y="5567363"/>
              <a:ext cx="661988" cy="9525"/>
            </p14:xfrm>
          </p:contentPart>
        </mc:Choice>
        <mc:Fallback xmlns="">
          <p:pic>
            <p:nvPicPr>
              <p:cNvPr id="1069" name="Ink 45"/>
              <p:cNvPicPr>
                <a:picLocks noRot="1" noChangeAspect="1" noEditPoints="1" noChangeArrowheads="1" noChangeShapeType="1"/>
              </p:cNvPicPr>
              <p:nvPr/>
            </p:nvPicPr>
            <p:blipFill>
              <a:blip r:embed="rId51"/>
              <a:stretch>
                <a:fillRect/>
              </a:stretch>
            </p:blipFill>
            <p:spPr>
              <a:xfrm>
                <a:off x="7172344" y="5513286"/>
                <a:ext cx="693340" cy="11768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1070" name="Ink 46"/>
              <p14:cNvContentPartPr>
                <a14:cpLocks xmlns:a14="http://schemas.microsoft.com/office/drawing/2010/main" noRot="1" noChangeAspect="1" noEditPoints="1" noChangeArrowheads="1" noChangeShapeType="1"/>
              </p14:cNvContentPartPr>
              <p14:nvPr/>
            </p14:nvContentPartPr>
            <p14:xfrm>
              <a:off x="7251700" y="5740400"/>
              <a:ext cx="525463" cy="9525"/>
            </p14:xfrm>
          </p:contentPart>
        </mc:Choice>
        <mc:Fallback xmlns="">
          <p:pic>
            <p:nvPicPr>
              <p:cNvPr id="1070" name="Ink 46"/>
              <p:cNvPicPr>
                <a:picLocks noRot="1" noChangeAspect="1" noEditPoints="1" noChangeArrowheads="1" noChangeShapeType="1"/>
              </p:cNvPicPr>
              <p:nvPr/>
            </p:nvPicPr>
            <p:blipFill>
              <a:blip r:embed="rId53"/>
              <a:stretch>
                <a:fillRect/>
              </a:stretch>
            </p:blipFill>
            <p:spPr>
              <a:xfrm>
                <a:off x="7235864" y="5680529"/>
                <a:ext cx="556775" cy="129268"/>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1071" name="Ink 47"/>
              <p14:cNvContentPartPr>
                <a14:cpLocks xmlns:a14="http://schemas.microsoft.com/office/drawing/2010/main" noRot="1" noChangeAspect="1" noEditPoints="1" noChangeArrowheads="1" noChangeShapeType="1"/>
              </p14:cNvContentPartPr>
              <p14:nvPr/>
            </p14:nvContentPartPr>
            <p14:xfrm>
              <a:off x="8256588" y="5405438"/>
              <a:ext cx="381000" cy="1587"/>
            </p14:xfrm>
          </p:contentPart>
        </mc:Choice>
        <mc:Fallback xmlns="">
          <p:pic>
            <p:nvPicPr>
              <p:cNvPr id="1071" name="Ink 47"/>
              <p:cNvPicPr>
                <a:picLocks noRot="1" noChangeAspect="1" noEditPoints="1" noChangeArrowheads="1" noChangeShapeType="1"/>
              </p:cNvPicPr>
              <p:nvPr/>
            </p:nvPicPr>
            <p:blipFill>
              <a:blip r:embed="rId55"/>
              <a:stretch>
                <a:fillRect/>
              </a:stretch>
            </p:blipFill>
            <p:spPr>
              <a:xfrm>
                <a:off x="8240743" y="5126126"/>
                <a:ext cx="412330" cy="560211"/>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1072" name="Ink 48"/>
              <p14:cNvContentPartPr>
                <a14:cpLocks xmlns:a14="http://schemas.microsoft.com/office/drawing/2010/main" noRot="1" noChangeAspect="1" noEditPoints="1" noChangeArrowheads="1" noChangeShapeType="1"/>
              </p14:cNvContentPartPr>
              <p14:nvPr/>
            </p14:nvContentPartPr>
            <p14:xfrm>
              <a:off x="8212138" y="5576888"/>
              <a:ext cx="479425" cy="19050"/>
            </p14:xfrm>
          </p:contentPart>
        </mc:Choice>
        <mc:Fallback xmlns="">
          <p:pic>
            <p:nvPicPr>
              <p:cNvPr id="1072" name="Ink 48"/>
              <p:cNvPicPr>
                <a:picLocks noRot="1" noChangeAspect="1" noEditPoints="1" noChangeArrowheads="1" noChangeShapeType="1"/>
              </p:cNvPicPr>
              <p:nvPr/>
            </p:nvPicPr>
            <p:blipFill>
              <a:blip r:embed="rId57"/>
              <a:stretch>
                <a:fillRect/>
              </a:stretch>
            </p:blipFill>
            <p:spPr>
              <a:xfrm>
                <a:off x="8196325" y="5512411"/>
                <a:ext cx="510692" cy="148004"/>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1073" name="Ink 49"/>
              <p14:cNvContentPartPr>
                <a14:cpLocks xmlns:a14="http://schemas.microsoft.com/office/drawing/2010/main" noRot="1" noChangeAspect="1" noEditPoints="1" noChangeArrowheads="1" noChangeShapeType="1"/>
              </p14:cNvContentPartPr>
              <p14:nvPr/>
            </p14:nvContentPartPr>
            <p14:xfrm>
              <a:off x="8202613" y="5721350"/>
              <a:ext cx="498475" cy="9525"/>
            </p14:xfrm>
          </p:contentPart>
        </mc:Choice>
        <mc:Fallback xmlns="">
          <p:pic>
            <p:nvPicPr>
              <p:cNvPr id="1073" name="Ink 49"/>
              <p:cNvPicPr>
                <a:picLocks noRot="1" noChangeAspect="1" noEditPoints="1" noChangeArrowheads="1" noChangeShapeType="1"/>
              </p:cNvPicPr>
              <p:nvPr/>
            </p:nvPicPr>
            <p:blipFill>
              <a:blip r:embed="rId59"/>
              <a:stretch>
                <a:fillRect/>
              </a:stretch>
            </p:blipFill>
            <p:spPr>
              <a:xfrm>
                <a:off x="8186766" y="5656873"/>
                <a:ext cx="529810" cy="138479"/>
              </a:xfrm>
              <a:prstGeom prst="rect">
                <a:avLst/>
              </a:prstGeom>
            </p:spPr>
          </p:pic>
        </mc:Fallback>
      </mc:AlternateContent>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1000"/>
                                        <p:tgtEl>
                                          <p:spTgt spid="12"/>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left)">
                                      <p:cBhvr>
                                        <p:cTn id="19" dur="1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8"/>
                                        </p:tgtEl>
                                        <p:attrNameLst>
                                          <p:attrName>style.visibility</p:attrName>
                                        </p:attrNameLst>
                                      </p:cBhvr>
                                      <p:to>
                                        <p:strVal val="visible"/>
                                      </p:to>
                                    </p:set>
                                    <p:anim calcmode="discrete" valueType="clr">
                                      <p:cBhvr override="childStyle">
                                        <p:cTn id="24"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8"/>
                                        </p:tgtEl>
                                        <p:attrNameLst>
                                          <p:attrName>fillcolor</p:attrName>
                                        </p:attrNameLst>
                                      </p:cBhvr>
                                      <p:tavLst>
                                        <p:tav tm="0">
                                          <p:val>
                                            <p:clrVal>
                                              <a:schemeClr val="accent2"/>
                                            </p:clrVal>
                                          </p:val>
                                        </p:tav>
                                        <p:tav tm="50000">
                                          <p:val>
                                            <p:clrVal>
                                              <a:schemeClr val="hlink"/>
                                            </p:clrVal>
                                          </p:val>
                                        </p:tav>
                                      </p:tavLst>
                                    </p:anim>
                                    <p:set>
                                      <p:cBhvr>
                                        <p:cTn id="26" dur="80"/>
                                        <p:tgtEl>
                                          <p:spTgt spid="8"/>
                                        </p:tgtEl>
                                        <p:attrNameLst>
                                          <p:attrName>fill.type</p:attrName>
                                        </p:attrNameLst>
                                      </p:cBhvr>
                                      <p:to>
                                        <p:strVal val="solid"/>
                                      </p:to>
                                    </p:set>
                                  </p:childTnLst>
                                </p:cTn>
                              </p:par>
                            </p:childTnLst>
                          </p:cTn>
                        </p:par>
                        <p:par>
                          <p:cTn id="27" fill="hold">
                            <p:stCondLst>
                              <p:cond delay="2440"/>
                            </p:stCondLst>
                            <p:childTnLst>
                              <p:par>
                                <p:cTn id="28" presetID="22" presetClass="entr" presetSubtype="8" fill="hold" nodeType="afterEffect">
                                  <p:stCondLst>
                                    <p:cond delay="0"/>
                                  </p:stCondLst>
                                  <p:childTnLst>
                                    <p:set>
                                      <p:cBhvr>
                                        <p:cTn id="29" dur="1" fill="hold">
                                          <p:stCondLst>
                                            <p:cond delay="0"/>
                                          </p:stCondLst>
                                        </p:cTn>
                                        <p:tgtEl>
                                          <p:spTgt spid="1048"/>
                                        </p:tgtEl>
                                        <p:attrNameLst>
                                          <p:attrName>style.visibility</p:attrName>
                                        </p:attrNameLst>
                                      </p:cBhvr>
                                      <p:to>
                                        <p:strVal val="visible"/>
                                      </p:to>
                                    </p:set>
                                    <p:animEffect transition="in" filter="wipe(left)">
                                      <p:cBhvr>
                                        <p:cTn id="30" dur="500"/>
                                        <p:tgtEl>
                                          <p:spTgt spid="1048"/>
                                        </p:tgtEl>
                                      </p:cBhvr>
                                    </p:animEffect>
                                  </p:childTnLst>
                                </p:cTn>
                              </p:par>
                              <p:par>
                                <p:cTn id="31" presetID="22" presetClass="entr" presetSubtype="8" fill="hold" nodeType="withEffect">
                                  <p:stCondLst>
                                    <p:cond delay="0"/>
                                  </p:stCondLst>
                                  <p:childTnLst>
                                    <p:set>
                                      <p:cBhvr>
                                        <p:cTn id="32" dur="1" fill="hold">
                                          <p:stCondLst>
                                            <p:cond delay="0"/>
                                          </p:stCondLst>
                                        </p:cTn>
                                        <p:tgtEl>
                                          <p:spTgt spid="1049"/>
                                        </p:tgtEl>
                                        <p:attrNameLst>
                                          <p:attrName>style.visibility</p:attrName>
                                        </p:attrNameLst>
                                      </p:cBhvr>
                                      <p:to>
                                        <p:strVal val="visible"/>
                                      </p:to>
                                    </p:set>
                                    <p:animEffect transition="in" filter="wipe(left)">
                                      <p:cBhvr>
                                        <p:cTn id="33" dur="500"/>
                                        <p:tgtEl>
                                          <p:spTgt spid="1049"/>
                                        </p:tgtEl>
                                      </p:cBhvr>
                                    </p:animEffect>
                                  </p:childTnLst>
                                </p:cTn>
                              </p:par>
                              <p:par>
                                <p:cTn id="34" presetID="22" presetClass="entr" presetSubtype="8" fill="hold" nodeType="withEffect">
                                  <p:stCondLst>
                                    <p:cond delay="0"/>
                                  </p:stCondLst>
                                  <p:childTnLst>
                                    <p:set>
                                      <p:cBhvr>
                                        <p:cTn id="35" dur="1" fill="hold">
                                          <p:stCondLst>
                                            <p:cond delay="0"/>
                                          </p:stCondLst>
                                        </p:cTn>
                                        <p:tgtEl>
                                          <p:spTgt spid="1050"/>
                                        </p:tgtEl>
                                        <p:attrNameLst>
                                          <p:attrName>style.visibility</p:attrName>
                                        </p:attrNameLst>
                                      </p:cBhvr>
                                      <p:to>
                                        <p:strVal val="visible"/>
                                      </p:to>
                                    </p:set>
                                    <p:animEffect transition="in" filter="wipe(left)">
                                      <p:cBhvr>
                                        <p:cTn id="36" dur="500"/>
                                        <p:tgtEl>
                                          <p:spTgt spid="1050"/>
                                        </p:tgtEl>
                                      </p:cBhvr>
                                    </p:animEffect>
                                  </p:childTnLst>
                                </p:cTn>
                              </p:par>
                            </p:childTnLst>
                          </p:cTn>
                        </p:par>
                        <p:par>
                          <p:cTn id="37" fill="hold">
                            <p:stCondLst>
                              <p:cond delay="2940"/>
                            </p:stCondLst>
                            <p:childTnLst>
                              <p:par>
                                <p:cTn id="38" presetID="22" presetClass="entr" presetSubtype="8" fill="hold" nodeType="afterEffect">
                                  <p:stCondLst>
                                    <p:cond delay="0"/>
                                  </p:stCondLst>
                                  <p:childTnLst>
                                    <p:set>
                                      <p:cBhvr>
                                        <p:cTn id="39" dur="1" fill="hold">
                                          <p:stCondLst>
                                            <p:cond delay="0"/>
                                          </p:stCondLst>
                                        </p:cTn>
                                        <p:tgtEl>
                                          <p:spTgt spid="1051"/>
                                        </p:tgtEl>
                                        <p:attrNameLst>
                                          <p:attrName>style.visibility</p:attrName>
                                        </p:attrNameLst>
                                      </p:cBhvr>
                                      <p:to>
                                        <p:strVal val="visible"/>
                                      </p:to>
                                    </p:set>
                                    <p:animEffect transition="in" filter="wipe(left)">
                                      <p:cBhvr>
                                        <p:cTn id="40" dur="500"/>
                                        <p:tgtEl>
                                          <p:spTgt spid="1051"/>
                                        </p:tgtEl>
                                      </p:cBhvr>
                                    </p:animEffect>
                                  </p:childTnLst>
                                </p:cTn>
                              </p:par>
                              <p:par>
                                <p:cTn id="41" presetID="22" presetClass="entr" presetSubtype="8" fill="hold" nodeType="withEffect">
                                  <p:stCondLst>
                                    <p:cond delay="0"/>
                                  </p:stCondLst>
                                  <p:childTnLst>
                                    <p:set>
                                      <p:cBhvr>
                                        <p:cTn id="42" dur="1" fill="hold">
                                          <p:stCondLst>
                                            <p:cond delay="0"/>
                                          </p:stCondLst>
                                        </p:cTn>
                                        <p:tgtEl>
                                          <p:spTgt spid="1052"/>
                                        </p:tgtEl>
                                        <p:attrNameLst>
                                          <p:attrName>style.visibility</p:attrName>
                                        </p:attrNameLst>
                                      </p:cBhvr>
                                      <p:to>
                                        <p:strVal val="visible"/>
                                      </p:to>
                                    </p:set>
                                    <p:animEffect transition="in" filter="wipe(left)">
                                      <p:cBhvr>
                                        <p:cTn id="43" dur="500"/>
                                        <p:tgtEl>
                                          <p:spTgt spid="1052"/>
                                        </p:tgtEl>
                                      </p:cBhvr>
                                    </p:animEffect>
                                  </p:childTnLst>
                                </p:cTn>
                              </p:par>
                              <p:par>
                                <p:cTn id="44" presetID="22" presetClass="entr" presetSubtype="8" fill="hold" nodeType="withEffect">
                                  <p:stCondLst>
                                    <p:cond delay="0"/>
                                  </p:stCondLst>
                                  <p:childTnLst>
                                    <p:set>
                                      <p:cBhvr>
                                        <p:cTn id="45" dur="1" fill="hold">
                                          <p:stCondLst>
                                            <p:cond delay="0"/>
                                          </p:stCondLst>
                                        </p:cTn>
                                        <p:tgtEl>
                                          <p:spTgt spid="1053"/>
                                        </p:tgtEl>
                                        <p:attrNameLst>
                                          <p:attrName>style.visibility</p:attrName>
                                        </p:attrNameLst>
                                      </p:cBhvr>
                                      <p:to>
                                        <p:strVal val="visible"/>
                                      </p:to>
                                    </p:set>
                                    <p:animEffect transition="in" filter="wipe(left)">
                                      <p:cBhvr>
                                        <p:cTn id="46" dur="500"/>
                                        <p:tgtEl>
                                          <p:spTgt spid="1053"/>
                                        </p:tgtEl>
                                      </p:cBhvr>
                                    </p:animEffect>
                                  </p:childTnLst>
                                </p:cTn>
                              </p:par>
                            </p:childTnLst>
                          </p:cTn>
                        </p:par>
                        <p:par>
                          <p:cTn id="47" fill="hold">
                            <p:stCondLst>
                              <p:cond delay="3440"/>
                            </p:stCondLst>
                            <p:childTnLst>
                              <p:par>
                                <p:cTn id="48" presetID="22" presetClass="entr" presetSubtype="8" fill="hold" nodeType="afterEffect">
                                  <p:stCondLst>
                                    <p:cond delay="0"/>
                                  </p:stCondLst>
                                  <p:childTnLst>
                                    <p:set>
                                      <p:cBhvr>
                                        <p:cTn id="49" dur="1" fill="hold">
                                          <p:stCondLst>
                                            <p:cond delay="0"/>
                                          </p:stCondLst>
                                        </p:cTn>
                                        <p:tgtEl>
                                          <p:spTgt spid="1054"/>
                                        </p:tgtEl>
                                        <p:attrNameLst>
                                          <p:attrName>style.visibility</p:attrName>
                                        </p:attrNameLst>
                                      </p:cBhvr>
                                      <p:to>
                                        <p:strVal val="visible"/>
                                      </p:to>
                                    </p:set>
                                    <p:animEffect transition="in" filter="wipe(left)">
                                      <p:cBhvr>
                                        <p:cTn id="50" dur="500"/>
                                        <p:tgtEl>
                                          <p:spTgt spid="1054"/>
                                        </p:tgtEl>
                                      </p:cBhvr>
                                    </p:animEffect>
                                  </p:childTnLst>
                                </p:cTn>
                              </p:par>
                              <p:par>
                                <p:cTn id="51" presetID="22" presetClass="entr" presetSubtype="8" fill="hold" nodeType="withEffect">
                                  <p:stCondLst>
                                    <p:cond delay="0"/>
                                  </p:stCondLst>
                                  <p:childTnLst>
                                    <p:set>
                                      <p:cBhvr>
                                        <p:cTn id="52" dur="1" fill="hold">
                                          <p:stCondLst>
                                            <p:cond delay="0"/>
                                          </p:stCondLst>
                                        </p:cTn>
                                        <p:tgtEl>
                                          <p:spTgt spid="1055"/>
                                        </p:tgtEl>
                                        <p:attrNameLst>
                                          <p:attrName>style.visibility</p:attrName>
                                        </p:attrNameLst>
                                      </p:cBhvr>
                                      <p:to>
                                        <p:strVal val="visible"/>
                                      </p:to>
                                    </p:set>
                                    <p:animEffect transition="in" filter="wipe(left)">
                                      <p:cBhvr>
                                        <p:cTn id="53" dur="500"/>
                                        <p:tgtEl>
                                          <p:spTgt spid="1055"/>
                                        </p:tgtEl>
                                      </p:cBhvr>
                                    </p:animEffect>
                                  </p:childTnLst>
                                </p:cTn>
                              </p:par>
                              <p:par>
                                <p:cTn id="54" presetID="22" presetClass="entr" presetSubtype="8" fill="hold" nodeType="withEffect">
                                  <p:stCondLst>
                                    <p:cond delay="0"/>
                                  </p:stCondLst>
                                  <p:childTnLst>
                                    <p:set>
                                      <p:cBhvr>
                                        <p:cTn id="55" dur="1" fill="hold">
                                          <p:stCondLst>
                                            <p:cond delay="0"/>
                                          </p:stCondLst>
                                        </p:cTn>
                                        <p:tgtEl>
                                          <p:spTgt spid="1056"/>
                                        </p:tgtEl>
                                        <p:attrNameLst>
                                          <p:attrName>style.visibility</p:attrName>
                                        </p:attrNameLst>
                                      </p:cBhvr>
                                      <p:to>
                                        <p:strVal val="visible"/>
                                      </p:to>
                                    </p:set>
                                    <p:animEffect transition="in" filter="wipe(left)">
                                      <p:cBhvr>
                                        <p:cTn id="56" dur="500"/>
                                        <p:tgtEl>
                                          <p:spTgt spid="1056"/>
                                        </p:tgtEl>
                                      </p:cBhvr>
                                    </p:animEffect>
                                  </p:childTnLst>
                                </p:cTn>
                              </p:par>
                            </p:childTnLst>
                          </p:cTn>
                        </p:par>
                        <p:par>
                          <p:cTn id="57" fill="hold">
                            <p:stCondLst>
                              <p:cond delay="3940"/>
                            </p:stCondLst>
                            <p:childTnLst>
                              <p:par>
                                <p:cTn id="58" presetID="22" presetClass="entr" presetSubtype="8" fill="hold" nodeType="afterEffect">
                                  <p:stCondLst>
                                    <p:cond delay="0"/>
                                  </p:stCondLst>
                                  <p:childTnLst>
                                    <p:set>
                                      <p:cBhvr>
                                        <p:cTn id="59" dur="1" fill="hold">
                                          <p:stCondLst>
                                            <p:cond delay="0"/>
                                          </p:stCondLst>
                                        </p:cTn>
                                        <p:tgtEl>
                                          <p:spTgt spid="1057"/>
                                        </p:tgtEl>
                                        <p:attrNameLst>
                                          <p:attrName>style.visibility</p:attrName>
                                        </p:attrNameLst>
                                      </p:cBhvr>
                                      <p:to>
                                        <p:strVal val="visible"/>
                                      </p:to>
                                    </p:set>
                                    <p:animEffect transition="in" filter="wipe(left)">
                                      <p:cBhvr>
                                        <p:cTn id="60" dur="500"/>
                                        <p:tgtEl>
                                          <p:spTgt spid="1057"/>
                                        </p:tgtEl>
                                      </p:cBhvr>
                                    </p:animEffect>
                                  </p:childTnLst>
                                </p:cTn>
                              </p:par>
                              <p:par>
                                <p:cTn id="61" presetID="22" presetClass="entr" presetSubtype="8" fill="hold" nodeType="withEffect">
                                  <p:stCondLst>
                                    <p:cond delay="0"/>
                                  </p:stCondLst>
                                  <p:childTnLst>
                                    <p:set>
                                      <p:cBhvr>
                                        <p:cTn id="62" dur="1" fill="hold">
                                          <p:stCondLst>
                                            <p:cond delay="0"/>
                                          </p:stCondLst>
                                        </p:cTn>
                                        <p:tgtEl>
                                          <p:spTgt spid="1058"/>
                                        </p:tgtEl>
                                        <p:attrNameLst>
                                          <p:attrName>style.visibility</p:attrName>
                                        </p:attrNameLst>
                                      </p:cBhvr>
                                      <p:to>
                                        <p:strVal val="visible"/>
                                      </p:to>
                                    </p:set>
                                    <p:animEffect transition="in" filter="wipe(left)">
                                      <p:cBhvr>
                                        <p:cTn id="63" dur="500"/>
                                        <p:tgtEl>
                                          <p:spTgt spid="1058"/>
                                        </p:tgtEl>
                                      </p:cBhvr>
                                    </p:animEffect>
                                  </p:childTnLst>
                                </p:cTn>
                              </p:par>
                              <p:par>
                                <p:cTn id="64" presetID="22" presetClass="entr" presetSubtype="8" fill="hold" nodeType="withEffect">
                                  <p:stCondLst>
                                    <p:cond delay="0"/>
                                  </p:stCondLst>
                                  <p:childTnLst>
                                    <p:set>
                                      <p:cBhvr>
                                        <p:cTn id="65" dur="1" fill="hold">
                                          <p:stCondLst>
                                            <p:cond delay="0"/>
                                          </p:stCondLst>
                                        </p:cTn>
                                        <p:tgtEl>
                                          <p:spTgt spid="1059"/>
                                        </p:tgtEl>
                                        <p:attrNameLst>
                                          <p:attrName>style.visibility</p:attrName>
                                        </p:attrNameLst>
                                      </p:cBhvr>
                                      <p:to>
                                        <p:strVal val="visible"/>
                                      </p:to>
                                    </p:set>
                                    <p:animEffect transition="in" filter="wipe(left)">
                                      <p:cBhvr>
                                        <p:cTn id="66" dur="500"/>
                                        <p:tgtEl>
                                          <p:spTgt spid="1059"/>
                                        </p:tgtEl>
                                      </p:cBhvr>
                                    </p:animEffect>
                                  </p:childTnLst>
                                </p:cTn>
                              </p:par>
                            </p:childTnLst>
                          </p:cTn>
                        </p:par>
                        <p:par>
                          <p:cTn id="67" fill="hold">
                            <p:stCondLst>
                              <p:cond delay="4440"/>
                            </p:stCondLst>
                            <p:childTnLst>
                              <p:par>
                                <p:cTn id="68" presetID="22" presetClass="entr" presetSubtype="8" fill="hold" nodeType="afterEffect">
                                  <p:stCondLst>
                                    <p:cond delay="0"/>
                                  </p:stCondLst>
                                  <p:childTnLst>
                                    <p:set>
                                      <p:cBhvr>
                                        <p:cTn id="69" dur="1" fill="hold">
                                          <p:stCondLst>
                                            <p:cond delay="0"/>
                                          </p:stCondLst>
                                        </p:cTn>
                                        <p:tgtEl>
                                          <p:spTgt spid="1060"/>
                                        </p:tgtEl>
                                        <p:attrNameLst>
                                          <p:attrName>style.visibility</p:attrName>
                                        </p:attrNameLst>
                                      </p:cBhvr>
                                      <p:to>
                                        <p:strVal val="visible"/>
                                      </p:to>
                                    </p:set>
                                    <p:animEffect transition="in" filter="wipe(left)">
                                      <p:cBhvr>
                                        <p:cTn id="70" dur="500"/>
                                        <p:tgtEl>
                                          <p:spTgt spid="1060"/>
                                        </p:tgtEl>
                                      </p:cBhvr>
                                    </p:animEffect>
                                  </p:childTnLst>
                                </p:cTn>
                              </p:par>
                              <p:par>
                                <p:cTn id="71" presetID="22" presetClass="entr" presetSubtype="8" fill="hold" nodeType="withEffect">
                                  <p:stCondLst>
                                    <p:cond delay="0"/>
                                  </p:stCondLst>
                                  <p:childTnLst>
                                    <p:set>
                                      <p:cBhvr>
                                        <p:cTn id="72" dur="1" fill="hold">
                                          <p:stCondLst>
                                            <p:cond delay="0"/>
                                          </p:stCondLst>
                                        </p:cTn>
                                        <p:tgtEl>
                                          <p:spTgt spid="1061"/>
                                        </p:tgtEl>
                                        <p:attrNameLst>
                                          <p:attrName>style.visibility</p:attrName>
                                        </p:attrNameLst>
                                      </p:cBhvr>
                                      <p:to>
                                        <p:strVal val="visible"/>
                                      </p:to>
                                    </p:set>
                                    <p:animEffect transition="in" filter="wipe(left)">
                                      <p:cBhvr>
                                        <p:cTn id="73" dur="500"/>
                                        <p:tgtEl>
                                          <p:spTgt spid="1061"/>
                                        </p:tgtEl>
                                      </p:cBhvr>
                                    </p:animEffect>
                                  </p:childTnLst>
                                </p:cTn>
                              </p:par>
                              <p:par>
                                <p:cTn id="74" presetID="22" presetClass="entr" presetSubtype="8" fill="hold" nodeType="withEffect">
                                  <p:stCondLst>
                                    <p:cond delay="0"/>
                                  </p:stCondLst>
                                  <p:childTnLst>
                                    <p:set>
                                      <p:cBhvr>
                                        <p:cTn id="75" dur="1" fill="hold">
                                          <p:stCondLst>
                                            <p:cond delay="0"/>
                                          </p:stCondLst>
                                        </p:cTn>
                                        <p:tgtEl>
                                          <p:spTgt spid="1062"/>
                                        </p:tgtEl>
                                        <p:attrNameLst>
                                          <p:attrName>style.visibility</p:attrName>
                                        </p:attrNameLst>
                                      </p:cBhvr>
                                      <p:to>
                                        <p:strVal val="visible"/>
                                      </p:to>
                                    </p:set>
                                    <p:animEffect transition="in" filter="wipe(left)">
                                      <p:cBhvr>
                                        <p:cTn id="76" dur="500"/>
                                        <p:tgtEl>
                                          <p:spTgt spid="1062"/>
                                        </p:tgtEl>
                                      </p:cBhvr>
                                    </p:animEffect>
                                  </p:childTnLst>
                                </p:cTn>
                              </p:par>
                            </p:childTnLst>
                          </p:cTn>
                        </p:par>
                        <p:par>
                          <p:cTn id="77" fill="hold">
                            <p:stCondLst>
                              <p:cond delay="4940"/>
                            </p:stCondLst>
                            <p:childTnLst>
                              <p:par>
                                <p:cTn id="78" presetID="22" presetClass="entr" presetSubtype="8" fill="hold" nodeType="afterEffect">
                                  <p:stCondLst>
                                    <p:cond delay="0"/>
                                  </p:stCondLst>
                                  <p:childTnLst>
                                    <p:set>
                                      <p:cBhvr>
                                        <p:cTn id="79" dur="1" fill="hold">
                                          <p:stCondLst>
                                            <p:cond delay="0"/>
                                          </p:stCondLst>
                                        </p:cTn>
                                        <p:tgtEl>
                                          <p:spTgt spid="1063"/>
                                        </p:tgtEl>
                                        <p:attrNameLst>
                                          <p:attrName>style.visibility</p:attrName>
                                        </p:attrNameLst>
                                      </p:cBhvr>
                                      <p:to>
                                        <p:strVal val="visible"/>
                                      </p:to>
                                    </p:set>
                                    <p:animEffect transition="in" filter="wipe(left)">
                                      <p:cBhvr>
                                        <p:cTn id="80" dur="500"/>
                                        <p:tgtEl>
                                          <p:spTgt spid="1063"/>
                                        </p:tgtEl>
                                      </p:cBhvr>
                                    </p:animEffect>
                                  </p:childTnLst>
                                </p:cTn>
                              </p:par>
                              <p:par>
                                <p:cTn id="81" presetID="22" presetClass="entr" presetSubtype="8" fill="hold" nodeType="withEffect">
                                  <p:stCondLst>
                                    <p:cond delay="0"/>
                                  </p:stCondLst>
                                  <p:childTnLst>
                                    <p:set>
                                      <p:cBhvr>
                                        <p:cTn id="82" dur="1" fill="hold">
                                          <p:stCondLst>
                                            <p:cond delay="0"/>
                                          </p:stCondLst>
                                        </p:cTn>
                                        <p:tgtEl>
                                          <p:spTgt spid="1064"/>
                                        </p:tgtEl>
                                        <p:attrNameLst>
                                          <p:attrName>style.visibility</p:attrName>
                                        </p:attrNameLst>
                                      </p:cBhvr>
                                      <p:to>
                                        <p:strVal val="visible"/>
                                      </p:to>
                                    </p:set>
                                    <p:animEffect transition="in" filter="wipe(left)">
                                      <p:cBhvr>
                                        <p:cTn id="83" dur="500"/>
                                        <p:tgtEl>
                                          <p:spTgt spid="1064"/>
                                        </p:tgtEl>
                                      </p:cBhvr>
                                    </p:animEffect>
                                  </p:childTnLst>
                                </p:cTn>
                              </p:par>
                            </p:childTnLst>
                          </p:cTn>
                        </p:par>
                        <p:par>
                          <p:cTn id="84" fill="hold">
                            <p:stCondLst>
                              <p:cond delay="5440"/>
                            </p:stCondLst>
                            <p:childTnLst>
                              <p:par>
                                <p:cTn id="85" presetID="22" presetClass="entr" presetSubtype="8" fill="hold" nodeType="afterEffect">
                                  <p:stCondLst>
                                    <p:cond delay="0"/>
                                  </p:stCondLst>
                                  <p:childTnLst>
                                    <p:set>
                                      <p:cBhvr>
                                        <p:cTn id="86" dur="1" fill="hold">
                                          <p:stCondLst>
                                            <p:cond delay="0"/>
                                          </p:stCondLst>
                                        </p:cTn>
                                        <p:tgtEl>
                                          <p:spTgt spid="1065"/>
                                        </p:tgtEl>
                                        <p:attrNameLst>
                                          <p:attrName>style.visibility</p:attrName>
                                        </p:attrNameLst>
                                      </p:cBhvr>
                                      <p:to>
                                        <p:strVal val="visible"/>
                                      </p:to>
                                    </p:set>
                                    <p:animEffect transition="in" filter="wipe(left)">
                                      <p:cBhvr>
                                        <p:cTn id="87" dur="500"/>
                                        <p:tgtEl>
                                          <p:spTgt spid="1065"/>
                                        </p:tgtEl>
                                      </p:cBhvr>
                                    </p:animEffect>
                                  </p:childTnLst>
                                </p:cTn>
                              </p:par>
                              <p:par>
                                <p:cTn id="88" presetID="22" presetClass="entr" presetSubtype="8" fill="hold" nodeType="withEffect">
                                  <p:stCondLst>
                                    <p:cond delay="0"/>
                                  </p:stCondLst>
                                  <p:childTnLst>
                                    <p:set>
                                      <p:cBhvr>
                                        <p:cTn id="89" dur="1" fill="hold">
                                          <p:stCondLst>
                                            <p:cond delay="0"/>
                                          </p:stCondLst>
                                        </p:cTn>
                                        <p:tgtEl>
                                          <p:spTgt spid="1066"/>
                                        </p:tgtEl>
                                        <p:attrNameLst>
                                          <p:attrName>style.visibility</p:attrName>
                                        </p:attrNameLst>
                                      </p:cBhvr>
                                      <p:to>
                                        <p:strVal val="visible"/>
                                      </p:to>
                                    </p:set>
                                    <p:animEffect transition="in" filter="wipe(left)">
                                      <p:cBhvr>
                                        <p:cTn id="90" dur="500"/>
                                        <p:tgtEl>
                                          <p:spTgt spid="1066"/>
                                        </p:tgtEl>
                                      </p:cBhvr>
                                    </p:animEffect>
                                  </p:childTnLst>
                                </p:cTn>
                              </p:par>
                              <p:par>
                                <p:cTn id="91" presetID="22" presetClass="entr" presetSubtype="8" fill="hold" nodeType="withEffect">
                                  <p:stCondLst>
                                    <p:cond delay="0"/>
                                  </p:stCondLst>
                                  <p:childTnLst>
                                    <p:set>
                                      <p:cBhvr>
                                        <p:cTn id="92" dur="1" fill="hold">
                                          <p:stCondLst>
                                            <p:cond delay="0"/>
                                          </p:stCondLst>
                                        </p:cTn>
                                        <p:tgtEl>
                                          <p:spTgt spid="1067"/>
                                        </p:tgtEl>
                                        <p:attrNameLst>
                                          <p:attrName>style.visibility</p:attrName>
                                        </p:attrNameLst>
                                      </p:cBhvr>
                                      <p:to>
                                        <p:strVal val="visible"/>
                                      </p:to>
                                    </p:set>
                                    <p:animEffect transition="in" filter="wipe(left)">
                                      <p:cBhvr>
                                        <p:cTn id="93" dur="500"/>
                                        <p:tgtEl>
                                          <p:spTgt spid="1067"/>
                                        </p:tgtEl>
                                      </p:cBhvr>
                                    </p:animEffect>
                                  </p:childTnLst>
                                </p:cTn>
                              </p:par>
                            </p:childTnLst>
                          </p:cTn>
                        </p:par>
                        <p:par>
                          <p:cTn id="94" fill="hold">
                            <p:stCondLst>
                              <p:cond delay="5940"/>
                            </p:stCondLst>
                            <p:childTnLst>
                              <p:par>
                                <p:cTn id="95" presetID="22" presetClass="entr" presetSubtype="8" fill="hold" nodeType="afterEffect">
                                  <p:stCondLst>
                                    <p:cond delay="0"/>
                                  </p:stCondLst>
                                  <p:childTnLst>
                                    <p:set>
                                      <p:cBhvr>
                                        <p:cTn id="96" dur="1" fill="hold">
                                          <p:stCondLst>
                                            <p:cond delay="0"/>
                                          </p:stCondLst>
                                        </p:cTn>
                                        <p:tgtEl>
                                          <p:spTgt spid="1068"/>
                                        </p:tgtEl>
                                        <p:attrNameLst>
                                          <p:attrName>style.visibility</p:attrName>
                                        </p:attrNameLst>
                                      </p:cBhvr>
                                      <p:to>
                                        <p:strVal val="visible"/>
                                      </p:to>
                                    </p:set>
                                    <p:animEffect transition="in" filter="wipe(left)">
                                      <p:cBhvr>
                                        <p:cTn id="97" dur="500"/>
                                        <p:tgtEl>
                                          <p:spTgt spid="1068"/>
                                        </p:tgtEl>
                                      </p:cBhvr>
                                    </p:animEffect>
                                  </p:childTnLst>
                                </p:cTn>
                              </p:par>
                              <p:par>
                                <p:cTn id="98" presetID="22" presetClass="entr" presetSubtype="8" fill="hold" nodeType="withEffect">
                                  <p:stCondLst>
                                    <p:cond delay="0"/>
                                  </p:stCondLst>
                                  <p:childTnLst>
                                    <p:set>
                                      <p:cBhvr>
                                        <p:cTn id="99" dur="1" fill="hold">
                                          <p:stCondLst>
                                            <p:cond delay="0"/>
                                          </p:stCondLst>
                                        </p:cTn>
                                        <p:tgtEl>
                                          <p:spTgt spid="1069"/>
                                        </p:tgtEl>
                                        <p:attrNameLst>
                                          <p:attrName>style.visibility</p:attrName>
                                        </p:attrNameLst>
                                      </p:cBhvr>
                                      <p:to>
                                        <p:strVal val="visible"/>
                                      </p:to>
                                    </p:set>
                                    <p:animEffect transition="in" filter="wipe(left)">
                                      <p:cBhvr>
                                        <p:cTn id="100" dur="500"/>
                                        <p:tgtEl>
                                          <p:spTgt spid="1069"/>
                                        </p:tgtEl>
                                      </p:cBhvr>
                                    </p:animEffect>
                                  </p:childTnLst>
                                </p:cTn>
                              </p:par>
                              <p:par>
                                <p:cTn id="101" presetID="22" presetClass="entr" presetSubtype="8" fill="hold" nodeType="withEffect">
                                  <p:stCondLst>
                                    <p:cond delay="0"/>
                                  </p:stCondLst>
                                  <p:childTnLst>
                                    <p:set>
                                      <p:cBhvr>
                                        <p:cTn id="102" dur="1" fill="hold">
                                          <p:stCondLst>
                                            <p:cond delay="0"/>
                                          </p:stCondLst>
                                        </p:cTn>
                                        <p:tgtEl>
                                          <p:spTgt spid="1070"/>
                                        </p:tgtEl>
                                        <p:attrNameLst>
                                          <p:attrName>style.visibility</p:attrName>
                                        </p:attrNameLst>
                                      </p:cBhvr>
                                      <p:to>
                                        <p:strVal val="visible"/>
                                      </p:to>
                                    </p:set>
                                    <p:animEffect transition="in" filter="wipe(left)">
                                      <p:cBhvr>
                                        <p:cTn id="103" dur="500"/>
                                        <p:tgtEl>
                                          <p:spTgt spid="1070"/>
                                        </p:tgtEl>
                                      </p:cBhvr>
                                    </p:animEffect>
                                  </p:childTnLst>
                                </p:cTn>
                              </p:par>
                            </p:childTnLst>
                          </p:cTn>
                        </p:par>
                        <p:par>
                          <p:cTn id="104" fill="hold">
                            <p:stCondLst>
                              <p:cond delay="6440"/>
                            </p:stCondLst>
                            <p:childTnLst>
                              <p:par>
                                <p:cTn id="105" presetID="22" presetClass="entr" presetSubtype="8" fill="hold" nodeType="afterEffect">
                                  <p:stCondLst>
                                    <p:cond delay="0"/>
                                  </p:stCondLst>
                                  <p:childTnLst>
                                    <p:set>
                                      <p:cBhvr>
                                        <p:cTn id="106" dur="1" fill="hold">
                                          <p:stCondLst>
                                            <p:cond delay="0"/>
                                          </p:stCondLst>
                                        </p:cTn>
                                        <p:tgtEl>
                                          <p:spTgt spid="1071"/>
                                        </p:tgtEl>
                                        <p:attrNameLst>
                                          <p:attrName>style.visibility</p:attrName>
                                        </p:attrNameLst>
                                      </p:cBhvr>
                                      <p:to>
                                        <p:strVal val="visible"/>
                                      </p:to>
                                    </p:set>
                                    <p:animEffect transition="in" filter="wipe(left)">
                                      <p:cBhvr>
                                        <p:cTn id="107" dur="500"/>
                                        <p:tgtEl>
                                          <p:spTgt spid="1071"/>
                                        </p:tgtEl>
                                      </p:cBhvr>
                                    </p:animEffect>
                                  </p:childTnLst>
                                </p:cTn>
                              </p:par>
                              <p:par>
                                <p:cTn id="108" presetID="22" presetClass="entr" presetSubtype="8" fill="hold" nodeType="withEffect">
                                  <p:stCondLst>
                                    <p:cond delay="0"/>
                                  </p:stCondLst>
                                  <p:childTnLst>
                                    <p:set>
                                      <p:cBhvr>
                                        <p:cTn id="109" dur="1" fill="hold">
                                          <p:stCondLst>
                                            <p:cond delay="0"/>
                                          </p:stCondLst>
                                        </p:cTn>
                                        <p:tgtEl>
                                          <p:spTgt spid="1072"/>
                                        </p:tgtEl>
                                        <p:attrNameLst>
                                          <p:attrName>style.visibility</p:attrName>
                                        </p:attrNameLst>
                                      </p:cBhvr>
                                      <p:to>
                                        <p:strVal val="visible"/>
                                      </p:to>
                                    </p:set>
                                    <p:animEffect transition="in" filter="wipe(left)">
                                      <p:cBhvr>
                                        <p:cTn id="110" dur="500"/>
                                        <p:tgtEl>
                                          <p:spTgt spid="1072"/>
                                        </p:tgtEl>
                                      </p:cBhvr>
                                    </p:animEffect>
                                  </p:childTnLst>
                                </p:cTn>
                              </p:par>
                              <p:par>
                                <p:cTn id="111" presetID="22" presetClass="entr" presetSubtype="8" fill="hold" nodeType="withEffect">
                                  <p:stCondLst>
                                    <p:cond delay="0"/>
                                  </p:stCondLst>
                                  <p:childTnLst>
                                    <p:set>
                                      <p:cBhvr>
                                        <p:cTn id="112" dur="1" fill="hold">
                                          <p:stCondLst>
                                            <p:cond delay="0"/>
                                          </p:stCondLst>
                                        </p:cTn>
                                        <p:tgtEl>
                                          <p:spTgt spid="1073"/>
                                        </p:tgtEl>
                                        <p:attrNameLst>
                                          <p:attrName>style.visibility</p:attrName>
                                        </p:attrNameLst>
                                      </p:cBhvr>
                                      <p:to>
                                        <p:strVal val="visible"/>
                                      </p:to>
                                    </p:set>
                                    <p:animEffect transition="in" filter="wipe(left)">
                                      <p:cBhvr>
                                        <p:cTn id="113" dur="500"/>
                                        <p:tgtEl>
                                          <p:spTgt spid="1073"/>
                                        </p:tgtEl>
                                      </p:cBhvr>
                                    </p:animEffect>
                                  </p:childTnLst>
                                </p:cTn>
                              </p:par>
                            </p:childTnLst>
                          </p:cTn>
                        </p:par>
                      </p:childTnLst>
                    </p:cTn>
                  </p:par>
                  <p:par>
                    <p:cTn id="114" fill="hold">
                      <p:stCondLst>
                        <p:cond delay="indefinite"/>
                      </p:stCondLst>
                      <p:childTnLst>
                        <p:par>
                          <p:cTn id="115" fill="hold">
                            <p:stCondLst>
                              <p:cond delay="0"/>
                            </p:stCondLst>
                            <p:childTnLst>
                              <p:par>
                                <p:cTn id="116" presetID="34" presetClass="entr" presetSubtype="0" fill="hold" grpId="0" nodeType="clickEffect">
                                  <p:stCondLst>
                                    <p:cond delay="0"/>
                                  </p:stCondLst>
                                  <p:childTnLst>
                                    <p:set>
                                      <p:cBhvr>
                                        <p:cTn id="117" dur="1" fill="hold">
                                          <p:stCondLst>
                                            <p:cond delay="0"/>
                                          </p:stCondLst>
                                        </p:cTn>
                                        <p:tgtEl>
                                          <p:spTgt spid="10"/>
                                        </p:tgtEl>
                                        <p:attrNameLst>
                                          <p:attrName>style.visibility</p:attrName>
                                        </p:attrNameLst>
                                      </p:cBhvr>
                                      <p:to>
                                        <p:strVal val="visible"/>
                                      </p:to>
                                    </p:set>
                                    <p:anim from="(-#ppt_w/2)" to="(#ppt_x)" calcmode="lin" valueType="num">
                                      <p:cBhvr>
                                        <p:cTn id="118" dur="600" fill="hold">
                                          <p:stCondLst>
                                            <p:cond delay="0"/>
                                          </p:stCondLst>
                                        </p:cTn>
                                        <p:tgtEl>
                                          <p:spTgt spid="10"/>
                                        </p:tgtEl>
                                        <p:attrNameLst>
                                          <p:attrName>ppt_x</p:attrName>
                                        </p:attrNameLst>
                                      </p:cBhvr>
                                    </p:anim>
                                    <p:anim from="0" to="-1.0" calcmode="lin" valueType="num">
                                      <p:cBhvr>
                                        <p:cTn id="119" dur="200" decel="50000" autoRev="1" fill="hold">
                                          <p:stCondLst>
                                            <p:cond delay="600"/>
                                          </p:stCondLst>
                                        </p:cTn>
                                        <p:tgtEl>
                                          <p:spTgt spid="10"/>
                                        </p:tgtEl>
                                        <p:attrNameLst>
                                          <p:attrName>xshear</p:attrName>
                                        </p:attrNameLst>
                                      </p:cBhvr>
                                    </p:anim>
                                    <p:animScale>
                                      <p:cBhvr>
                                        <p:cTn id="120" dur="200" decel="100000" autoRev="1" fill="hold">
                                          <p:stCondLst>
                                            <p:cond delay="600"/>
                                          </p:stCondLst>
                                        </p:cTn>
                                        <p:tgtEl>
                                          <p:spTgt spid="10"/>
                                        </p:tgtEl>
                                      </p:cBhvr>
                                      <p:from x="100000" y="100000"/>
                                      <p:to x="80000" y="100000"/>
                                    </p:animScale>
                                    <p:anim by="(#ppt_h/3+#ppt_w*0.1)" calcmode="lin" valueType="num">
                                      <p:cBhvr additive="sum">
                                        <p:cTn id="121" dur="200" decel="100000" autoRev="1" fill="hold">
                                          <p:stCondLst>
                                            <p:cond delay="600"/>
                                          </p:stCondLst>
                                        </p:cTn>
                                        <p:tgtEl>
                                          <p:spTgt spid="10"/>
                                        </p:tgtEl>
                                        <p:attrNameLst>
                                          <p:attrName>ppt_x</p:attrName>
                                        </p:attrNameLst>
                                      </p:cBhvr>
                                    </p:anim>
                                  </p:childTnLst>
                                </p:cTn>
                              </p:par>
                            </p:childTnLst>
                          </p:cTn>
                        </p:par>
                        <p:par>
                          <p:cTn id="122" fill="hold">
                            <p:stCondLst>
                              <p:cond delay="1000"/>
                            </p:stCondLst>
                            <p:childTnLst>
                              <p:par>
                                <p:cTn id="123" presetID="34" presetClass="entr" presetSubtype="0" fill="hold" grpId="0" nodeType="afterEffect">
                                  <p:stCondLst>
                                    <p:cond delay="0"/>
                                  </p:stCondLst>
                                  <p:childTnLst>
                                    <p:set>
                                      <p:cBhvr>
                                        <p:cTn id="124" dur="1" fill="hold">
                                          <p:stCondLst>
                                            <p:cond delay="0"/>
                                          </p:stCondLst>
                                        </p:cTn>
                                        <p:tgtEl>
                                          <p:spTgt spid="11"/>
                                        </p:tgtEl>
                                        <p:attrNameLst>
                                          <p:attrName>style.visibility</p:attrName>
                                        </p:attrNameLst>
                                      </p:cBhvr>
                                      <p:to>
                                        <p:strVal val="visible"/>
                                      </p:to>
                                    </p:set>
                                    <p:anim from="(-#ppt_w/2)" to="(#ppt_x)" calcmode="lin" valueType="num">
                                      <p:cBhvr>
                                        <p:cTn id="125" dur="600" fill="hold">
                                          <p:stCondLst>
                                            <p:cond delay="0"/>
                                          </p:stCondLst>
                                        </p:cTn>
                                        <p:tgtEl>
                                          <p:spTgt spid="11"/>
                                        </p:tgtEl>
                                        <p:attrNameLst>
                                          <p:attrName>ppt_x</p:attrName>
                                        </p:attrNameLst>
                                      </p:cBhvr>
                                    </p:anim>
                                    <p:anim from="0" to="-1.0" calcmode="lin" valueType="num">
                                      <p:cBhvr>
                                        <p:cTn id="126" dur="200" decel="50000" autoRev="1" fill="hold">
                                          <p:stCondLst>
                                            <p:cond delay="600"/>
                                          </p:stCondLst>
                                        </p:cTn>
                                        <p:tgtEl>
                                          <p:spTgt spid="11"/>
                                        </p:tgtEl>
                                        <p:attrNameLst>
                                          <p:attrName>xshear</p:attrName>
                                        </p:attrNameLst>
                                      </p:cBhvr>
                                    </p:anim>
                                    <p:animScale>
                                      <p:cBhvr>
                                        <p:cTn id="127" dur="200" decel="100000" autoRev="1" fill="hold">
                                          <p:stCondLst>
                                            <p:cond delay="600"/>
                                          </p:stCondLst>
                                        </p:cTn>
                                        <p:tgtEl>
                                          <p:spTgt spid="11"/>
                                        </p:tgtEl>
                                      </p:cBhvr>
                                      <p:from x="100000" y="100000"/>
                                      <p:to x="80000" y="100000"/>
                                    </p:animScale>
                                    <p:anim by="(#ppt_h/3+#ppt_w*0.1)" calcmode="lin" valueType="num">
                                      <p:cBhvr additive="sum">
                                        <p:cTn id="128" dur="200" decel="100000" autoRev="1" fill="hold">
                                          <p:stCondLst>
                                            <p:cond delay="600"/>
                                          </p:stCondLst>
                                        </p:cTn>
                                        <p:tgtEl>
                                          <p:spTgt spid="11"/>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412776"/>
            <a:ext cx="7488832" cy="4801314"/>
          </a:xfrm>
          <a:prstGeom prst="rect">
            <a:avLst/>
          </a:prstGeom>
          <a:noFill/>
        </p:spPr>
        <p:txBody>
          <a:bodyPr wrap="square" rtlCol="0">
            <a:spAutoFit/>
          </a:bodyPr>
          <a:lstStyle/>
          <a:p>
            <a:pPr algn="just"/>
            <a:r>
              <a:rPr lang="en-NZ" sz="1600" dirty="0">
                <a:latin typeface="Corbel" pitchFamily="34" charset="0"/>
              </a:rPr>
              <a:t>Te Kākano are hosting an individual workforce development plan for each public health kaimahi in the gambling harm minimisation sector, via the </a:t>
            </a:r>
            <a:r>
              <a:rPr lang="en-NZ" sz="1600" b="1" dirty="0">
                <a:solidFill>
                  <a:schemeClr val="accent1"/>
                </a:solidFill>
                <a:latin typeface="Corbel" pitchFamily="34" charset="0"/>
              </a:rPr>
              <a:t>personal login </a:t>
            </a:r>
            <a:r>
              <a:rPr lang="en-NZ" sz="1600" dirty="0">
                <a:latin typeface="Corbel" pitchFamily="34" charset="0"/>
              </a:rPr>
              <a:t>feature of the minimising gambling harm workforce hub: </a:t>
            </a:r>
            <a:r>
              <a:rPr lang="en-NZ" sz="1600" dirty="0">
                <a:latin typeface="Corbel" pitchFamily="34" charset="0"/>
                <a:hlinkClick r:id="rId2"/>
              </a:rPr>
              <a:t>He Taumata</a:t>
            </a:r>
            <a:r>
              <a:rPr lang="en-NZ" sz="1600" dirty="0">
                <a:latin typeface="Corbel" pitchFamily="34" charset="0"/>
              </a:rPr>
              <a:t>. Online profiles are securely accessed via a personal login and can be updated by the kaimahi only.</a:t>
            </a:r>
          </a:p>
          <a:p>
            <a:pPr algn="just"/>
            <a:endParaRPr lang="en-NZ" sz="1600" dirty="0">
              <a:latin typeface="Corbel" pitchFamily="34" charset="0"/>
            </a:endParaRPr>
          </a:p>
          <a:p>
            <a:pPr algn="just"/>
            <a:r>
              <a:rPr lang="en-NZ" sz="1600" dirty="0">
                <a:latin typeface="Corbel" pitchFamily="34" charset="0"/>
              </a:rPr>
              <a:t>To </a:t>
            </a:r>
            <a:r>
              <a:rPr lang="en-NZ" sz="1600" b="1" dirty="0">
                <a:solidFill>
                  <a:schemeClr val="accent1"/>
                </a:solidFill>
                <a:latin typeface="Corbel" pitchFamily="34" charset="0"/>
              </a:rPr>
              <a:t>develop a WFD plan, </a:t>
            </a:r>
            <a:r>
              <a:rPr lang="en-NZ" sz="1600" dirty="0">
                <a:latin typeface="Corbel" pitchFamily="34" charset="0"/>
              </a:rPr>
              <a:t>start thinking about the areas of your </a:t>
            </a:r>
            <a:r>
              <a:rPr lang="en-NZ" sz="1600" dirty="0" err="1">
                <a:latin typeface="Corbel" pitchFamily="34" charset="0"/>
              </a:rPr>
              <a:t>mahi</a:t>
            </a:r>
            <a:r>
              <a:rPr lang="en-NZ" sz="1600" dirty="0">
                <a:latin typeface="Corbel" pitchFamily="34" charset="0"/>
              </a:rPr>
              <a:t> that you would like to develop, related areas of interest that you would like more knowledge in, and where you would like your career to be in five years. Discuss these points with your manager who can support you to develop some long-term goals, explore the resources available to you and identify some steps or activities to progress towards achieving your goals. </a:t>
            </a:r>
          </a:p>
          <a:p>
            <a:pPr algn="just"/>
            <a:endParaRPr lang="en-NZ" sz="1600" dirty="0">
              <a:latin typeface="Corbel" pitchFamily="34" charset="0"/>
            </a:endParaRPr>
          </a:p>
          <a:p>
            <a:pPr algn="just"/>
            <a:r>
              <a:rPr lang="en-NZ" sz="1600" dirty="0">
                <a:latin typeface="Corbel" pitchFamily="34" charset="0"/>
              </a:rPr>
              <a:t> We are encouraging stair-cased development to help you </a:t>
            </a:r>
            <a:r>
              <a:rPr lang="en-NZ" sz="1600" b="1" dirty="0">
                <a:solidFill>
                  <a:schemeClr val="accent1"/>
                </a:solidFill>
                <a:latin typeface="Corbel" pitchFamily="34" charset="0"/>
              </a:rPr>
              <a:t>aim high!. </a:t>
            </a:r>
            <a:r>
              <a:rPr lang="en-NZ" sz="1600" dirty="0">
                <a:latin typeface="Corbel" pitchFamily="34" charset="0"/>
              </a:rPr>
              <a:t>Your manager should be able to give you an indication of areas where your organisation can support you, and any activities that you may need to take the lead on.  </a:t>
            </a:r>
          </a:p>
          <a:p>
            <a:pPr algn="just"/>
            <a:endParaRPr lang="en-NZ" sz="1600" dirty="0">
              <a:latin typeface="Corbel" pitchFamily="34" charset="0"/>
            </a:endParaRPr>
          </a:p>
          <a:p>
            <a:pPr algn="just"/>
            <a:r>
              <a:rPr lang="en-NZ" sz="1600" dirty="0">
                <a:latin typeface="Corbel" pitchFamily="34" charset="0"/>
              </a:rPr>
              <a:t>Te Kākano have a range of WFD </a:t>
            </a:r>
            <a:r>
              <a:rPr lang="en-NZ" sz="1600" b="1" dirty="0">
                <a:solidFill>
                  <a:schemeClr val="accent1"/>
                </a:solidFill>
                <a:latin typeface="Corbel" pitchFamily="34" charset="0"/>
              </a:rPr>
              <a:t>tools and resources </a:t>
            </a:r>
            <a:r>
              <a:rPr lang="en-NZ" sz="1600" dirty="0">
                <a:latin typeface="Corbel" pitchFamily="34" charset="0"/>
              </a:rPr>
              <a:t>on the website (via individual login). Te Kākano can be contacted for further support around goal setting, exploring education pathways, stair-casing your development and any other planning help. </a:t>
            </a:r>
          </a:p>
          <a:p>
            <a:pPr algn="just"/>
            <a:endParaRPr lang="en-NZ" dirty="0">
              <a:latin typeface="Corbel" pitchFamily="34" charset="0"/>
            </a:endParaRP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How Do I Get a WFD Plan?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1000"/>
                                        <p:tgtEl>
                                          <p:spTgt spid="5">
                                            <p:txEl>
                                              <p:pRg st="2" end="2"/>
                                            </p:txEl>
                                          </p:spTgt>
                                        </p:tgtEl>
                                      </p:cBhvr>
                                    </p:animEffect>
                                    <p:anim calcmode="lin" valueType="num">
                                      <p:cBhvr>
                                        <p:cTn id="16"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1000"/>
                                        <p:tgtEl>
                                          <p:spTgt spid="5">
                                            <p:txEl>
                                              <p:pRg st="4" end="4"/>
                                            </p:txEl>
                                          </p:spTgt>
                                        </p:tgtEl>
                                      </p:cBhvr>
                                    </p:animEffect>
                                    <p:anim calcmode="lin" valueType="num">
                                      <p:cBhvr>
                                        <p:cTn id="24"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5">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1000"/>
                                        <p:tgtEl>
                                          <p:spTgt spid="5">
                                            <p:txEl>
                                              <p:pRg st="6" end="6"/>
                                            </p:txEl>
                                          </p:spTgt>
                                        </p:tgtEl>
                                      </p:cBhvr>
                                    </p:animEffect>
                                    <p:anim calcmode="lin" valueType="num">
                                      <p:cBhvr>
                                        <p:cTn id="32"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5">
                                            <p:txEl>
                                              <p:pRg st="6" end="6"/>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229851"/>
            <a:ext cx="7560840" cy="830997"/>
          </a:xfrm>
          <a:prstGeom prst="rect">
            <a:avLst/>
          </a:prstGeom>
          <a:noFill/>
        </p:spPr>
        <p:txBody>
          <a:bodyPr wrap="square" rtlCol="0">
            <a:spAutoFit/>
          </a:bodyPr>
          <a:lstStyle/>
          <a:p>
            <a:pPr algn="ctr"/>
            <a:r>
              <a:rPr lang="en-NZ" sz="1600" dirty="0">
                <a:latin typeface="Corbel" pitchFamily="34" charset="0"/>
              </a:rPr>
              <a:t>A WFD plan template can be accessed through </a:t>
            </a:r>
            <a:r>
              <a:rPr lang="en-NZ" sz="1600" dirty="0">
                <a:latin typeface="Corbel" pitchFamily="34" charset="0"/>
                <a:hlinkClick r:id="rId2"/>
              </a:rPr>
              <a:t>He </a:t>
            </a:r>
            <a:r>
              <a:rPr lang="en-NZ" sz="1600" dirty="0" err="1">
                <a:latin typeface="Corbel" pitchFamily="34" charset="0"/>
                <a:hlinkClick r:id="rId2"/>
              </a:rPr>
              <a:t>Taumata</a:t>
            </a:r>
            <a:r>
              <a:rPr lang="en-NZ" sz="1600" dirty="0">
                <a:latin typeface="Corbel" pitchFamily="34" charset="0"/>
                <a:hlinkClick r:id="rId2"/>
              </a:rPr>
              <a:t> </a:t>
            </a:r>
            <a:r>
              <a:rPr lang="en-NZ" sz="1600" dirty="0">
                <a:latin typeface="Corbel" pitchFamily="34" charset="0"/>
              </a:rPr>
              <a:t>via your personal login.</a:t>
            </a:r>
            <a:endParaRPr lang="en-NZ" sz="1600" i="1" dirty="0">
              <a:latin typeface="Corbel" pitchFamily="34" charset="0"/>
            </a:endParaRPr>
          </a:p>
          <a:p>
            <a:pPr algn="ctr"/>
            <a:r>
              <a:rPr lang="en-NZ" sz="1600" dirty="0">
                <a:latin typeface="Corbel" pitchFamily="34" charset="0"/>
              </a:rPr>
              <a:t>This template can be completed by kaimahi with the guidance of their managers to help identify where the organisation can offer resources to support goal achievement.</a:t>
            </a:r>
          </a:p>
        </p:txBody>
      </p:sp>
      <p:sp>
        <p:nvSpPr>
          <p:cNvPr id="9" name="TextBox 8"/>
          <p:cNvSpPr txBox="1"/>
          <p:nvPr/>
        </p:nvSpPr>
        <p:spPr>
          <a:xfrm>
            <a:off x="0" y="283295"/>
            <a:ext cx="9144000" cy="769441"/>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WFD Plan Template</a:t>
            </a:r>
          </a:p>
        </p:txBody>
      </p:sp>
      <p:pic>
        <p:nvPicPr>
          <p:cNvPr id="4" name="Picture 3" descr="plan image.png"/>
          <p:cNvPicPr>
            <a:picLocks noChangeAspect="1"/>
          </p:cNvPicPr>
          <p:nvPr/>
        </p:nvPicPr>
        <p:blipFill>
          <a:blip r:embed="rId3" cstate="print"/>
          <a:stretch>
            <a:fillRect/>
          </a:stretch>
        </p:blipFill>
        <p:spPr>
          <a:xfrm>
            <a:off x="899592" y="2348880"/>
            <a:ext cx="6876256" cy="413125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1000"/>
                                        <p:tgtEl>
                                          <p:spTgt spid="5">
                                            <p:txEl>
                                              <p:pRg st="1" end="1"/>
                                            </p:txEl>
                                          </p:spTgt>
                                        </p:tgtEl>
                                      </p:cBhvr>
                                    </p:animEffect>
                                    <p:anim calcmode="lin" valueType="num">
                                      <p:cBhvr>
                                        <p:cTn id="1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55576" y="1396514"/>
            <a:ext cx="7488832" cy="2092881"/>
          </a:xfrm>
          <a:prstGeom prst="rect">
            <a:avLst/>
          </a:prstGeom>
          <a:noFill/>
        </p:spPr>
        <p:txBody>
          <a:bodyPr wrap="square" rtlCol="0">
            <a:spAutoFit/>
          </a:bodyPr>
          <a:lstStyle/>
          <a:p>
            <a:pPr algn="just"/>
            <a:r>
              <a:rPr lang="en-NZ" sz="1600" dirty="0">
                <a:latin typeface="Corbel" pitchFamily="34" charset="0"/>
              </a:rPr>
              <a:t>It is important to set realistic timeframes when developing plans. Determining how to fit learning opportunities into your usual work and home life might not always be easy. </a:t>
            </a:r>
          </a:p>
          <a:p>
            <a:pPr algn="just"/>
            <a:endParaRPr lang="en-NZ" sz="1600" dirty="0">
              <a:latin typeface="Corbel" pitchFamily="34" charset="0"/>
            </a:endParaRPr>
          </a:p>
          <a:p>
            <a:pPr algn="just"/>
            <a:r>
              <a:rPr lang="en-NZ" sz="1600" dirty="0">
                <a:latin typeface="Corbel" pitchFamily="34" charset="0"/>
              </a:rPr>
              <a:t>it is preferred to plan activities at your own pace - where long-term goals are broken down into smaller steps and set to a timeframe that fits your schedule. This basic timeline can be used as a guide for planning steps and actions towards achieving WFD goals.</a:t>
            </a:r>
          </a:p>
          <a:p>
            <a:endParaRPr lang="en-NZ" dirty="0">
              <a:latin typeface="Corbel" pitchFamily="34" charset="0"/>
            </a:endParaRPr>
          </a:p>
        </p:txBody>
      </p:sp>
      <p:sp>
        <p:nvSpPr>
          <p:cNvPr id="9" name="TextBox 8"/>
          <p:cNvSpPr txBox="1"/>
          <p:nvPr/>
        </p:nvSpPr>
        <p:spPr>
          <a:xfrm>
            <a:off x="0" y="245408"/>
            <a:ext cx="9144000" cy="1446550"/>
          </a:xfrm>
          <a:prstGeom prst="rect">
            <a:avLst/>
          </a:prstGeom>
          <a:noFill/>
        </p:spPr>
        <p:txBody>
          <a:bodyPr wrap="square" rtlCol="0">
            <a:spAutoFit/>
          </a:bodyPr>
          <a:lstStyle/>
          <a:p>
            <a:pPr algn="ctr"/>
            <a:r>
              <a:rPr lang="en-NZ" sz="4400" b="1" dirty="0">
                <a:ln>
                  <a:solidFill>
                    <a:schemeClr val="accent6">
                      <a:lumMod val="75000"/>
                    </a:schemeClr>
                  </a:solidFill>
                </a:ln>
                <a:solidFill>
                  <a:schemeClr val="accent1"/>
                </a:solidFill>
                <a:latin typeface="Frangipani Rose" pitchFamily="2" charset="0"/>
                <a:ea typeface="Frangipani Rose" pitchFamily="2" charset="0"/>
              </a:rPr>
              <a:t>WFD Plan Timeline</a:t>
            </a:r>
          </a:p>
          <a:p>
            <a:pPr algn="ctr"/>
            <a:endParaRPr lang="en-NZ" sz="4400" b="1" dirty="0">
              <a:ln>
                <a:solidFill>
                  <a:schemeClr val="accent6">
                    <a:lumMod val="75000"/>
                  </a:schemeClr>
                </a:solidFill>
              </a:ln>
              <a:solidFill>
                <a:schemeClr val="accent1"/>
              </a:solidFill>
              <a:latin typeface="Frangipani Rose" pitchFamily="2" charset="0"/>
              <a:ea typeface="Frangipani Rose" pitchFamily="2" charset="0"/>
            </a:endParaRPr>
          </a:p>
        </p:txBody>
      </p:sp>
      <p:graphicFrame>
        <p:nvGraphicFramePr>
          <p:cNvPr id="6" name="Diagram 5"/>
          <p:cNvGraphicFramePr/>
          <p:nvPr/>
        </p:nvGraphicFramePr>
        <p:xfrm>
          <a:off x="708248" y="2780928"/>
          <a:ext cx="7104112"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4521</TotalTime>
  <Words>1479</Words>
  <Application>Microsoft Office PowerPoint</Application>
  <PresentationFormat>On-screen Show (4:3)</PresentationFormat>
  <Paragraphs>112</Paragraphs>
  <Slides>13</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Agency FB</vt:lpstr>
      <vt:lpstr>Arial</vt:lpstr>
      <vt:lpstr>Calibri</vt:lpstr>
      <vt:lpstr>Century Schoolbook</vt:lpstr>
      <vt:lpstr>Corbel</vt:lpstr>
      <vt:lpstr>Frangipani Rose</vt:lpstr>
      <vt:lpstr>Wingdings</vt:lpstr>
      <vt:lpstr>Wingdings 2</vt:lpstr>
      <vt:lpstr>Oriel</vt:lpstr>
      <vt:lpstr>Workforce Development Plans for Public Health Workers :  Preventing &amp; Minimising Gambling Harm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karly123</dc:creator>
  <cp:lastModifiedBy>najlaa alasaad</cp:lastModifiedBy>
  <cp:revision>243</cp:revision>
  <dcterms:created xsi:type="dcterms:W3CDTF">2015-06-24T04:10:31Z</dcterms:created>
  <dcterms:modified xsi:type="dcterms:W3CDTF">2018-04-17T23:25:16Z</dcterms:modified>
</cp:coreProperties>
</file>